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257"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2E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1" d="100"/>
          <a:sy n="71" d="100"/>
        </p:scale>
        <p:origin x="10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05FA2A-FE50-40DF-9319-C7788AB11170}"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8DB0E-5B30-44A5-9668-323C284129DF}" type="slidenum">
              <a:rPr lang="en-US" smtClean="0"/>
              <a:t>‹#›</a:t>
            </a:fld>
            <a:endParaRPr lang="en-US"/>
          </a:p>
        </p:txBody>
      </p:sp>
    </p:spTree>
    <p:extLst>
      <p:ext uri="{BB962C8B-B14F-4D97-AF65-F5344CB8AC3E}">
        <p14:creationId xmlns:p14="http://schemas.microsoft.com/office/powerpoint/2010/main" val="2022827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05FA2A-FE50-40DF-9319-C7788AB11170}"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8DB0E-5B30-44A5-9668-323C284129DF}" type="slidenum">
              <a:rPr lang="en-US" smtClean="0"/>
              <a:t>‹#›</a:t>
            </a:fld>
            <a:endParaRPr lang="en-US"/>
          </a:p>
        </p:txBody>
      </p:sp>
    </p:spTree>
    <p:extLst>
      <p:ext uri="{BB962C8B-B14F-4D97-AF65-F5344CB8AC3E}">
        <p14:creationId xmlns:p14="http://schemas.microsoft.com/office/powerpoint/2010/main" val="790321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05FA2A-FE50-40DF-9319-C7788AB11170}"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8DB0E-5B30-44A5-9668-323C284129DF}" type="slidenum">
              <a:rPr lang="en-US" smtClean="0"/>
              <a:t>‹#›</a:t>
            </a:fld>
            <a:endParaRPr lang="en-US"/>
          </a:p>
        </p:txBody>
      </p:sp>
    </p:spTree>
    <p:extLst>
      <p:ext uri="{BB962C8B-B14F-4D97-AF65-F5344CB8AC3E}">
        <p14:creationId xmlns:p14="http://schemas.microsoft.com/office/powerpoint/2010/main" val="2956090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05FA2A-FE50-40DF-9319-C7788AB11170}"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8DB0E-5B30-44A5-9668-323C284129DF}" type="slidenum">
              <a:rPr lang="en-US" smtClean="0"/>
              <a:t>‹#›</a:t>
            </a:fld>
            <a:endParaRPr lang="en-US"/>
          </a:p>
        </p:txBody>
      </p:sp>
    </p:spTree>
    <p:extLst>
      <p:ext uri="{BB962C8B-B14F-4D97-AF65-F5344CB8AC3E}">
        <p14:creationId xmlns:p14="http://schemas.microsoft.com/office/powerpoint/2010/main" val="703627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05FA2A-FE50-40DF-9319-C7788AB11170}"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8DB0E-5B30-44A5-9668-323C284129DF}" type="slidenum">
              <a:rPr lang="en-US" smtClean="0"/>
              <a:t>‹#›</a:t>
            </a:fld>
            <a:endParaRPr lang="en-US"/>
          </a:p>
        </p:txBody>
      </p:sp>
    </p:spTree>
    <p:extLst>
      <p:ext uri="{BB962C8B-B14F-4D97-AF65-F5344CB8AC3E}">
        <p14:creationId xmlns:p14="http://schemas.microsoft.com/office/powerpoint/2010/main" val="3123885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705FA2A-FE50-40DF-9319-C7788AB11170}"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8DB0E-5B30-44A5-9668-323C284129DF}" type="slidenum">
              <a:rPr lang="en-US" smtClean="0"/>
              <a:t>‹#›</a:t>
            </a:fld>
            <a:endParaRPr lang="en-US"/>
          </a:p>
        </p:txBody>
      </p:sp>
    </p:spTree>
    <p:extLst>
      <p:ext uri="{BB962C8B-B14F-4D97-AF65-F5344CB8AC3E}">
        <p14:creationId xmlns:p14="http://schemas.microsoft.com/office/powerpoint/2010/main" val="1169574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05FA2A-FE50-40DF-9319-C7788AB11170}" type="datetimeFigureOut">
              <a:rPr lang="en-US" smtClean="0"/>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8DB0E-5B30-44A5-9668-323C284129DF}" type="slidenum">
              <a:rPr lang="en-US" smtClean="0"/>
              <a:t>‹#›</a:t>
            </a:fld>
            <a:endParaRPr lang="en-US"/>
          </a:p>
        </p:txBody>
      </p:sp>
    </p:spTree>
    <p:extLst>
      <p:ext uri="{BB962C8B-B14F-4D97-AF65-F5344CB8AC3E}">
        <p14:creationId xmlns:p14="http://schemas.microsoft.com/office/powerpoint/2010/main" val="2070026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05FA2A-FE50-40DF-9319-C7788AB11170}" type="datetimeFigureOut">
              <a:rPr lang="en-US" smtClean="0"/>
              <a:t>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8DB0E-5B30-44A5-9668-323C284129DF}" type="slidenum">
              <a:rPr lang="en-US" smtClean="0"/>
              <a:t>‹#›</a:t>
            </a:fld>
            <a:endParaRPr lang="en-US"/>
          </a:p>
        </p:txBody>
      </p:sp>
    </p:spTree>
    <p:extLst>
      <p:ext uri="{BB962C8B-B14F-4D97-AF65-F5344CB8AC3E}">
        <p14:creationId xmlns:p14="http://schemas.microsoft.com/office/powerpoint/2010/main" val="3457126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05FA2A-FE50-40DF-9319-C7788AB11170}" type="datetimeFigureOut">
              <a:rPr lang="en-US" smtClean="0"/>
              <a:t>3/13/2017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8DB0E-5B30-44A5-9668-323C284129DF}" type="slidenum">
              <a:rPr lang="en-US" smtClean="0"/>
              <a:t>‹#›</a:t>
            </a:fld>
            <a:endParaRPr lang="en-US"/>
          </a:p>
        </p:txBody>
      </p:sp>
    </p:spTree>
    <p:extLst>
      <p:ext uri="{BB962C8B-B14F-4D97-AF65-F5344CB8AC3E}">
        <p14:creationId xmlns:p14="http://schemas.microsoft.com/office/powerpoint/2010/main" val="368188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05FA2A-FE50-40DF-9319-C7788AB11170}"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8DB0E-5B30-44A5-9668-323C284129DF}" type="slidenum">
              <a:rPr lang="en-US" smtClean="0"/>
              <a:t>‹#›</a:t>
            </a:fld>
            <a:endParaRPr lang="en-US"/>
          </a:p>
        </p:txBody>
      </p:sp>
    </p:spTree>
    <p:extLst>
      <p:ext uri="{BB962C8B-B14F-4D97-AF65-F5344CB8AC3E}">
        <p14:creationId xmlns:p14="http://schemas.microsoft.com/office/powerpoint/2010/main" val="2077567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05FA2A-FE50-40DF-9319-C7788AB11170}"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8DB0E-5B30-44A5-9668-323C284129DF}" type="slidenum">
              <a:rPr lang="en-US" smtClean="0"/>
              <a:t>‹#›</a:t>
            </a:fld>
            <a:endParaRPr lang="en-US"/>
          </a:p>
        </p:txBody>
      </p:sp>
    </p:spTree>
    <p:extLst>
      <p:ext uri="{BB962C8B-B14F-4D97-AF65-F5344CB8AC3E}">
        <p14:creationId xmlns:p14="http://schemas.microsoft.com/office/powerpoint/2010/main" val="2955167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5FA2A-FE50-40DF-9319-C7788AB11170}" type="datetimeFigureOut">
              <a:rPr lang="en-US" smtClean="0"/>
              <a:t>3/13/2017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8DB0E-5B30-44A5-9668-323C284129DF}" type="slidenum">
              <a:rPr lang="en-US" smtClean="0"/>
              <a:t>‹#›</a:t>
            </a:fld>
            <a:endParaRPr lang="en-US"/>
          </a:p>
        </p:txBody>
      </p:sp>
    </p:spTree>
    <p:extLst>
      <p:ext uri="{BB962C8B-B14F-4D97-AF65-F5344CB8AC3E}">
        <p14:creationId xmlns:p14="http://schemas.microsoft.com/office/powerpoint/2010/main" val="1334125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4382"/>
            <a:ext cx="9144000" cy="13282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4431" y="356319"/>
            <a:ext cx="1426368" cy="81778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5298" y="201944"/>
            <a:ext cx="1139188" cy="1213161"/>
          </a:xfrm>
          <a:prstGeom prst="rect">
            <a:avLst/>
          </a:prstGeom>
        </p:spPr>
      </p:pic>
      <p:sp>
        <p:nvSpPr>
          <p:cNvPr id="8" name="TextBox 7"/>
          <p:cNvSpPr txBox="1"/>
          <p:nvPr/>
        </p:nvSpPr>
        <p:spPr>
          <a:xfrm>
            <a:off x="67377" y="442045"/>
            <a:ext cx="6044665" cy="646331"/>
          </a:xfrm>
          <a:prstGeom prst="rect">
            <a:avLst/>
          </a:prstGeom>
          <a:noFill/>
        </p:spPr>
        <p:txBody>
          <a:bodyPr wrap="square" rtlCol="0">
            <a:spAutoFit/>
          </a:bodyPr>
          <a:lstStyle/>
          <a:p>
            <a:r>
              <a:rPr lang="en-US" sz="3600" dirty="0" smtClean="0">
                <a:latin typeface="Franklin Gothic Demi Cond" panose="020B0706030402020204" pitchFamily="34" charset="0"/>
              </a:rPr>
              <a:t>Meet the Seattle Mentors</a:t>
            </a:r>
            <a:endParaRPr lang="en-US" sz="3600" dirty="0">
              <a:latin typeface="Franklin Gothic Demi Cond" panose="020B0706030402020204" pitchFamily="34" charset="0"/>
            </a:endParaRPr>
          </a:p>
        </p:txBody>
      </p:sp>
      <p:pic>
        <p:nvPicPr>
          <p:cNvPr id="5" name="Picture 4"/>
          <p:cNvPicPr>
            <a:picLocks noChangeAspect="1"/>
          </p:cNvPicPr>
          <p:nvPr/>
        </p:nvPicPr>
        <p:blipFill rotWithShape="1">
          <a:blip r:embed="rId4"/>
          <a:srcRect b="25009"/>
          <a:stretch/>
        </p:blipFill>
        <p:spPr>
          <a:xfrm>
            <a:off x="318015" y="3509142"/>
            <a:ext cx="1190194" cy="1336813"/>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20324" t="3684" r="9008" b="42481"/>
          <a:stretch/>
        </p:blipFill>
        <p:spPr>
          <a:xfrm>
            <a:off x="318015" y="5269121"/>
            <a:ext cx="1190194" cy="1362685"/>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11459" t="5884" r="9448" b="31932"/>
          <a:stretch/>
        </p:blipFill>
        <p:spPr>
          <a:xfrm>
            <a:off x="318015" y="1673842"/>
            <a:ext cx="1190194" cy="1369394"/>
          </a:xfrm>
          <a:prstGeom prst="rect">
            <a:avLst/>
          </a:prstGeom>
        </p:spPr>
      </p:pic>
      <p:sp>
        <p:nvSpPr>
          <p:cNvPr id="2" name="Rectangle 1"/>
          <p:cNvSpPr/>
          <p:nvPr/>
        </p:nvSpPr>
        <p:spPr>
          <a:xfrm>
            <a:off x="1665171" y="1619875"/>
            <a:ext cx="7170821" cy="1477328"/>
          </a:xfrm>
          <a:prstGeom prst="rect">
            <a:avLst/>
          </a:prstGeom>
        </p:spPr>
        <p:txBody>
          <a:bodyPr wrap="square">
            <a:spAutoFit/>
          </a:bodyPr>
          <a:lstStyle/>
          <a:p>
            <a:pPr lvl="0">
              <a:defRPr/>
            </a:pPr>
            <a:r>
              <a:rPr lang="en-US" sz="1400" b="1" dirty="0">
                <a:solidFill>
                  <a:srgbClr val="EE2E24"/>
                </a:solidFill>
                <a:latin typeface="Franklin Gothic Book" panose="020B0503020102020204" pitchFamily="34" charset="0"/>
              </a:rPr>
              <a:t>Carla Carrell</a:t>
            </a:r>
          </a:p>
          <a:p>
            <a:pPr lvl="0">
              <a:defRPr/>
            </a:pPr>
            <a:r>
              <a:rPr lang="en-US" sz="1400" b="1" dirty="0">
                <a:solidFill>
                  <a:prstClr val="black"/>
                </a:solidFill>
                <a:latin typeface="Franklin Gothic Book" panose="020B0503020102020204" pitchFamily="34" charset="0"/>
              </a:rPr>
              <a:t>Director of Government Affairs</a:t>
            </a:r>
          </a:p>
          <a:p>
            <a:pPr lvl="0">
              <a:defRPr/>
            </a:pPr>
            <a:r>
              <a:rPr lang="en-US" sz="1400" b="1" dirty="0">
                <a:solidFill>
                  <a:prstClr val="black"/>
                </a:solidFill>
                <a:latin typeface="Franklin Gothic Book" panose="020B0503020102020204" pitchFamily="34" charset="0"/>
              </a:rPr>
              <a:t>Comcast</a:t>
            </a:r>
          </a:p>
          <a:p>
            <a:pPr lvl="0">
              <a:tabLst>
                <a:tab pos="231775" algn="l"/>
              </a:tabLst>
              <a:defRPr/>
            </a:pPr>
            <a:r>
              <a:rPr lang="en-US" sz="1200" dirty="0">
                <a:solidFill>
                  <a:prstClr val="black"/>
                </a:solidFill>
                <a:latin typeface="Franklin Gothic Book" panose="020B0503020102020204" pitchFamily="34" charset="0"/>
              </a:rPr>
              <a:t>Carla is responsible for regulatory, franchising and public policy matters for East and North King, Snohomish and Whatcom local franchise authorities. In addition, she is responsible for external affairs influencer initiative, signature events programs, executive communications initiatives and outage communications planning. </a:t>
            </a:r>
          </a:p>
        </p:txBody>
      </p:sp>
      <p:sp>
        <p:nvSpPr>
          <p:cNvPr id="9" name="Rectangle 8"/>
          <p:cNvSpPr/>
          <p:nvPr/>
        </p:nvSpPr>
        <p:spPr>
          <a:xfrm>
            <a:off x="1665171" y="3435906"/>
            <a:ext cx="7245626" cy="1477328"/>
          </a:xfrm>
          <a:prstGeom prst="rect">
            <a:avLst/>
          </a:prstGeom>
        </p:spPr>
        <p:txBody>
          <a:bodyPr wrap="square">
            <a:spAutoFit/>
          </a:bodyPr>
          <a:lstStyle/>
          <a:p>
            <a:pPr lvl="0"/>
            <a:r>
              <a:rPr lang="en-US" sz="1400" b="1" dirty="0">
                <a:solidFill>
                  <a:srgbClr val="EE2E24"/>
                </a:solidFill>
                <a:latin typeface="Franklin Gothic Book" panose="020B0503020102020204" pitchFamily="34" charset="0"/>
              </a:rPr>
              <a:t>Doug George</a:t>
            </a:r>
            <a:r>
              <a:rPr lang="en-US" sz="1400" dirty="0">
                <a:solidFill>
                  <a:srgbClr val="EE2E24"/>
                </a:solidFill>
                <a:latin typeface="Franklin Gothic Book" panose="020B0503020102020204" pitchFamily="34" charset="0"/>
              </a:rPr>
              <a:t/>
            </a:r>
            <a:br>
              <a:rPr lang="en-US" sz="1400" dirty="0">
                <a:solidFill>
                  <a:srgbClr val="EE2E24"/>
                </a:solidFill>
                <a:latin typeface="Franklin Gothic Book" panose="020B0503020102020204" pitchFamily="34" charset="0"/>
              </a:rPr>
            </a:br>
            <a:r>
              <a:rPr lang="en-US" sz="1400" b="1" dirty="0">
                <a:solidFill>
                  <a:prstClr val="black"/>
                </a:solidFill>
                <a:latin typeface="Franklin Gothic Book" panose="020B0503020102020204" pitchFamily="34" charset="0"/>
              </a:rPr>
              <a:t>Senior Director</a:t>
            </a:r>
          </a:p>
          <a:p>
            <a:pPr lvl="0"/>
            <a:r>
              <a:rPr lang="en-US" sz="1400" b="1" dirty="0">
                <a:solidFill>
                  <a:prstClr val="black"/>
                </a:solidFill>
                <a:latin typeface="Franklin Gothic Book" panose="020B0503020102020204" pitchFamily="34" charset="0"/>
              </a:rPr>
              <a:t>Turner Networks</a:t>
            </a:r>
            <a:br>
              <a:rPr lang="en-US" sz="1400" b="1" dirty="0">
                <a:solidFill>
                  <a:prstClr val="black"/>
                </a:solidFill>
                <a:latin typeface="Franklin Gothic Book" panose="020B0503020102020204" pitchFamily="34" charset="0"/>
              </a:rPr>
            </a:br>
            <a:r>
              <a:rPr lang="en-US" sz="1200" dirty="0" smtClean="0">
                <a:solidFill>
                  <a:prstClr val="black"/>
                </a:solidFill>
                <a:latin typeface="Franklin Gothic Book" panose="020B0503020102020204" pitchFamily="34" charset="0"/>
              </a:rPr>
              <a:t>Doug </a:t>
            </a:r>
            <a:r>
              <a:rPr lang="en-US" sz="1200" dirty="0">
                <a:solidFill>
                  <a:prstClr val="black"/>
                </a:solidFill>
                <a:latin typeface="Franklin Gothic Book" panose="020B0503020102020204" pitchFamily="34" charset="0"/>
              </a:rPr>
              <a:t>is a 25 year veteran of the cable industry – his 3rd and final career – and has held positions in marketing, affiliate ad sales and distribution at MTV Networks/Viacom, Scripps Networks and now Turner Content Distribution where he is responsible for the business relationships between Turner and all distributors in the Midwest and West.</a:t>
            </a:r>
          </a:p>
        </p:txBody>
      </p:sp>
      <p:sp>
        <p:nvSpPr>
          <p:cNvPr id="10" name="Rectangle 9"/>
          <p:cNvSpPr/>
          <p:nvPr/>
        </p:nvSpPr>
        <p:spPr>
          <a:xfrm>
            <a:off x="1665171" y="5211799"/>
            <a:ext cx="7245627" cy="1477328"/>
          </a:xfrm>
          <a:prstGeom prst="rect">
            <a:avLst/>
          </a:prstGeom>
        </p:spPr>
        <p:txBody>
          <a:bodyPr wrap="square">
            <a:spAutoFit/>
          </a:bodyPr>
          <a:lstStyle/>
          <a:p>
            <a:pPr lvl="0">
              <a:defRPr/>
            </a:pPr>
            <a:r>
              <a:rPr lang="en-US" sz="1400" b="1" dirty="0">
                <a:solidFill>
                  <a:srgbClr val="EE2E24"/>
                </a:solidFill>
                <a:latin typeface="Franklin Gothic Book" panose="020B0503020102020204" pitchFamily="34" charset="0"/>
              </a:rPr>
              <a:t>Kevin Harrison</a:t>
            </a:r>
          </a:p>
          <a:p>
            <a:pPr lvl="0">
              <a:defRPr/>
            </a:pPr>
            <a:r>
              <a:rPr lang="en-US" sz="1400" b="1" dirty="0">
                <a:solidFill>
                  <a:prstClr val="black"/>
                </a:solidFill>
                <a:latin typeface="Franklin Gothic Book" panose="020B0503020102020204" pitchFamily="34" charset="0"/>
              </a:rPr>
              <a:t>Vice President, Finance and Business Operations</a:t>
            </a:r>
          </a:p>
          <a:p>
            <a:pPr lvl="0">
              <a:defRPr/>
            </a:pPr>
            <a:r>
              <a:rPr lang="en-US" sz="1400" b="1" dirty="0">
                <a:solidFill>
                  <a:prstClr val="black"/>
                </a:solidFill>
                <a:latin typeface="Franklin Gothic Book" panose="020B0503020102020204" pitchFamily="34" charset="0"/>
              </a:rPr>
              <a:t>Comcast</a:t>
            </a:r>
          </a:p>
          <a:p>
            <a:pPr lvl="0">
              <a:defRPr/>
            </a:pPr>
            <a:r>
              <a:rPr lang="en-US" sz="1200" dirty="0">
                <a:solidFill>
                  <a:prstClr val="black"/>
                </a:solidFill>
                <a:latin typeface="Franklin Gothic Book" panose="020B0503020102020204" pitchFamily="34" charset="0"/>
              </a:rPr>
              <a:t>Kevin Harrison serves as Vice President, Finance and Business Operations for Comcast’s Washington Region. He has been with Comcast for more than 16 years, serving as the Vice President of Finance and Business Operations for the Oregon/SW Washington Region prior to re-joining Washington in 2016, where he previously worked in a Sr. Director position from 2005 to 2012.</a:t>
            </a:r>
          </a:p>
        </p:txBody>
      </p:sp>
    </p:spTree>
    <p:extLst>
      <p:ext uri="{BB962C8B-B14F-4D97-AF65-F5344CB8AC3E}">
        <p14:creationId xmlns:p14="http://schemas.microsoft.com/office/powerpoint/2010/main" val="3146849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4382"/>
            <a:ext cx="9144000" cy="13282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4431" y="356319"/>
            <a:ext cx="1426368" cy="81778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5298" y="201944"/>
            <a:ext cx="1139188" cy="1213161"/>
          </a:xfrm>
          <a:prstGeom prst="rect">
            <a:avLst/>
          </a:prstGeom>
        </p:spPr>
      </p:pic>
      <p:sp>
        <p:nvSpPr>
          <p:cNvPr id="8" name="TextBox 7"/>
          <p:cNvSpPr txBox="1"/>
          <p:nvPr/>
        </p:nvSpPr>
        <p:spPr>
          <a:xfrm>
            <a:off x="67377" y="442045"/>
            <a:ext cx="6044665" cy="646331"/>
          </a:xfrm>
          <a:prstGeom prst="rect">
            <a:avLst/>
          </a:prstGeom>
          <a:noFill/>
        </p:spPr>
        <p:txBody>
          <a:bodyPr wrap="square" rtlCol="0">
            <a:spAutoFit/>
          </a:bodyPr>
          <a:lstStyle/>
          <a:p>
            <a:r>
              <a:rPr lang="en-US" sz="3600" dirty="0" smtClean="0">
                <a:latin typeface="Franklin Gothic Demi Cond" panose="020B0706030402020204" pitchFamily="34" charset="0"/>
              </a:rPr>
              <a:t>Meet the Seattle Mentors</a:t>
            </a:r>
            <a:endParaRPr lang="en-US" sz="3600" dirty="0">
              <a:latin typeface="Franklin Gothic Demi Cond" panose="020B0706030402020204" pitchFamily="34" charset="0"/>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360" y="3008072"/>
            <a:ext cx="1187874" cy="1128703"/>
          </a:xfrm>
          <a:prstGeom prst="rect">
            <a:avLst/>
          </a:prstGeom>
        </p:spPr>
      </p:pic>
      <p:pic>
        <p:nvPicPr>
          <p:cNvPr id="18" name="Picture 2" descr="Vicky Oxley"/>
          <p:cNvPicPr>
            <a:picLocks noChangeAspect="1" noChangeArrowheads="1"/>
          </p:cNvPicPr>
          <p:nvPr/>
        </p:nvPicPr>
        <p:blipFill rotWithShape="1">
          <a:blip r:embed="rId5">
            <a:extLst>
              <a:ext uri="{28A0092B-C50C-407E-A947-70E740481C1C}">
                <a14:useLocalDpi xmlns:a14="http://schemas.microsoft.com/office/drawing/2010/main" val="0"/>
              </a:ext>
            </a:extLst>
          </a:blip>
          <a:srcRect b="3596"/>
          <a:stretch/>
        </p:blipFill>
        <p:spPr bwMode="auto">
          <a:xfrm>
            <a:off x="294360" y="1583535"/>
            <a:ext cx="1190194" cy="13136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53895" t="5955" b="32595"/>
          <a:stretch/>
        </p:blipFill>
        <p:spPr>
          <a:xfrm>
            <a:off x="294360" y="4247642"/>
            <a:ext cx="1187874" cy="1189746"/>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t="8049" b="21435"/>
          <a:stretch/>
        </p:blipFill>
        <p:spPr>
          <a:xfrm>
            <a:off x="287070" y="5548255"/>
            <a:ext cx="1195164" cy="1198168"/>
          </a:xfrm>
          <a:prstGeom prst="rect">
            <a:avLst/>
          </a:prstGeom>
        </p:spPr>
      </p:pic>
      <p:sp>
        <p:nvSpPr>
          <p:cNvPr id="19" name="Rectangle 18"/>
          <p:cNvSpPr/>
          <p:nvPr/>
        </p:nvSpPr>
        <p:spPr>
          <a:xfrm>
            <a:off x="1665171" y="1534737"/>
            <a:ext cx="7170821" cy="1415772"/>
          </a:xfrm>
          <a:prstGeom prst="rect">
            <a:avLst/>
          </a:prstGeom>
        </p:spPr>
        <p:txBody>
          <a:bodyPr wrap="square">
            <a:spAutoFit/>
          </a:bodyPr>
          <a:lstStyle/>
          <a:p>
            <a:pPr lvl="0"/>
            <a:r>
              <a:rPr lang="en-US" sz="1300" b="1" dirty="0">
                <a:solidFill>
                  <a:srgbClr val="EE2E24"/>
                </a:solidFill>
                <a:latin typeface="Franklin Gothic Book" panose="020B0503020102020204" pitchFamily="34" charset="0"/>
              </a:rPr>
              <a:t>Vicky Oxley</a:t>
            </a:r>
          </a:p>
          <a:p>
            <a:pPr lvl="0"/>
            <a:r>
              <a:rPr lang="en-US" sz="1300" b="1" dirty="0">
                <a:solidFill>
                  <a:prstClr val="black"/>
                </a:solidFill>
                <a:latin typeface="Franklin Gothic Book" panose="020B0503020102020204" pitchFamily="34" charset="0"/>
              </a:rPr>
              <a:t>Vice President of Sales &amp; Marketing</a:t>
            </a:r>
          </a:p>
          <a:p>
            <a:pPr lvl="0"/>
            <a:r>
              <a:rPr lang="en-US" sz="1300" b="1" dirty="0">
                <a:solidFill>
                  <a:prstClr val="black"/>
                </a:solidFill>
                <a:latin typeface="Franklin Gothic Book" panose="020B0503020102020204" pitchFamily="34" charset="0"/>
              </a:rPr>
              <a:t>Comcast</a:t>
            </a:r>
          </a:p>
          <a:p>
            <a:pPr lvl="0">
              <a:tabLst>
                <a:tab pos="231775" algn="l"/>
              </a:tabLst>
              <a:defRPr/>
            </a:pPr>
            <a:r>
              <a:rPr lang="en-US" sz="1100" dirty="0" smtClean="0">
                <a:solidFill>
                  <a:prstClr val="black"/>
                </a:solidFill>
                <a:latin typeface="Franklin Gothic Book" panose="020B0503020102020204" pitchFamily="34" charset="0"/>
              </a:rPr>
              <a:t>Vicky </a:t>
            </a:r>
            <a:r>
              <a:rPr lang="en-US" sz="1100" dirty="0">
                <a:solidFill>
                  <a:prstClr val="black"/>
                </a:solidFill>
                <a:latin typeface="Franklin Gothic Book" panose="020B0503020102020204" pitchFamily="34" charset="0"/>
              </a:rPr>
              <a:t>joined Comcast in 2015 from Frontier Communications, where she held the position of VP and General Manager for the Washington Territory. </a:t>
            </a:r>
            <a:r>
              <a:rPr lang="en-US" sz="1100" dirty="0" smtClean="0">
                <a:solidFill>
                  <a:prstClr val="black"/>
                </a:solidFill>
                <a:latin typeface="Franklin Gothic Book" panose="020B0503020102020204" pitchFamily="34" charset="0"/>
              </a:rPr>
              <a:t>In </a:t>
            </a:r>
            <a:r>
              <a:rPr lang="en-US" sz="1100" dirty="0">
                <a:solidFill>
                  <a:prstClr val="black"/>
                </a:solidFill>
                <a:latin typeface="Franklin Gothic Book" panose="020B0503020102020204" pitchFamily="34" charset="0"/>
              </a:rPr>
              <a:t>her current role, Vicky works with the Senior Leadership Team to drive the residential growth plan for the Washington Region, overseeing all aspects of sales including Comcast Stores, Direct and Retail Sales, and Multiple Dwelling Contracts. </a:t>
            </a:r>
          </a:p>
        </p:txBody>
      </p:sp>
      <p:sp>
        <p:nvSpPr>
          <p:cNvPr id="20" name="Rectangle 19"/>
          <p:cNvSpPr/>
          <p:nvPr/>
        </p:nvSpPr>
        <p:spPr>
          <a:xfrm>
            <a:off x="1665171" y="2887620"/>
            <a:ext cx="7170821" cy="1369606"/>
          </a:xfrm>
          <a:prstGeom prst="rect">
            <a:avLst/>
          </a:prstGeom>
        </p:spPr>
        <p:txBody>
          <a:bodyPr wrap="square">
            <a:spAutoFit/>
          </a:bodyPr>
          <a:lstStyle/>
          <a:p>
            <a:pPr lvl="0"/>
            <a:r>
              <a:rPr lang="en-US" sz="1300" b="1" dirty="0">
                <a:solidFill>
                  <a:srgbClr val="EE2E24"/>
                </a:solidFill>
                <a:latin typeface="Franklin Gothic Book" panose="020B0503020102020204" pitchFamily="34" charset="0"/>
              </a:rPr>
              <a:t>Cindy Riccardo</a:t>
            </a:r>
          </a:p>
          <a:p>
            <a:pPr lvl="0"/>
            <a:r>
              <a:rPr lang="en-US" sz="1300" b="1" dirty="0">
                <a:latin typeface="Franklin Gothic Book" panose="020B0503020102020204" pitchFamily="34" charset="0"/>
              </a:rPr>
              <a:t>Sr. Regional Manager of Research </a:t>
            </a:r>
            <a:endParaRPr lang="en-US" sz="1300" b="1" dirty="0" smtClean="0">
              <a:latin typeface="Franklin Gothic Book" panose="020B0503020102020204" pitchFamily="34" charset="0"/>
            </a:endParaRPr>
          </a:p>
          <a:p>
            <a:pPr lvl="0"/>
            <a:r>
              <a:rPr lang="en-US" sz="1300" b="1" dirty="0" smtClean="0">
                <a:latin typeface="Franklin Gothic Book" panose="020B0503020102020204" pitchFamily="34" charset="0"/>
              </a:rPr>
              <a:t>Comcast </a:t>
            </a:r>
            <a:r>
              <a:rPr lang="en-US" sz="1300" b="1" dirty="0">
                <a:latin typeface="Franklin Gothic Book" panose="020B0503020102020204" pitchFamily="34" charset="0"/>
              </a:rPr>
              <a:t>Spotlight</a:t>
            </a:r>
          </a:p>
          <a:p>
            <a:pPr lvl="0">
              <a:tabLst>
                <a:tab pos="231775" algn="l"/>
              </a:tabLst>
              <a:defRPr/>
            </a:pPr>
            <a:r>
              <a:rPr lang="en-US" sz="1100" dirty="0">
                <a:solidFill>
                  <a:prstClr val="black"/>
                </a:solidFill>
                <a:latin typeface="Franklin Gothic Book" panose="020B0503020102020204" pitchFamily="34" charset="0"/>
              </a:rPr>
              <a:t>Cindy joined Comcast in 2005 as a Media Manager, first for the Washington region, and then beginning in 2010, for the West Division and most recently as Sr. </a:t>
            </a:r>
            <a:r>
              <a:rPr lang="en-US" sz="1100" dirty="0" smtClean="0">
                <a:solidFill>
                  <a:prstClr val="black"/>
                </a:solidFill>
                <a:latin typeface="Franklin Gothic Book" panose="020B0503020102020204" pitchFamily="34" charset="0"/>
              </a:rPr>
              <a:t>Regional </a:t>
            </a:r>
            <a:r>
              <a:rPr lang="en-US" sz="1100" dirty="0">
                <a:solidFill>
                  <a:prstClr val="black"/>
                </a:solidFill>
                <a:latin typeface="Franklin Gothic Book" panose="020B0503020102020204" pitchFamily="34" charset="0"/>
              </a:rPr>
              <a:t>Manager of Research in the Spotlight division. </a:t>
            </a:r>
            <a:r>
              <a:rPr lang="en-US" sz="1100" dirty="0" smtClean="0">
                <a:solidFill>
                  <a:prstClr val="black"/>
                </a:solidFill>
                <a:latin typeface="Franklin Gothic Book" panose="020B0503020102020204" pitchFamily="34" charset="0"/>
              </a:rPr>
              <a:t>Prior </a:t>
            </a:r>
            <a:r>
              <a:rPr lang="en-US" sz="1100" dirty="0">
                <a:solidFill>
                  <a:prstClr val="black"/>
                </a:solidFill>
                <a:latin typeface="Franklin Gothic Book" panose="020B0503020102020204" pitchFamily="34" charset="0"/>
              </a:rPr>
              <a:t>to joining Comcast, Cindy held various advertising and marketing roles including Media Director at Car Toys, Media Manager DDB Seattle and corporate media manager at Nordstrom.</a:t>
            </a:r>
          </a:p>
        </p:txBody>
      </p:sp>
      <p:sp>
        <p:nvSpPr>
          <p:cNvPr id="21" name="Rectangle 20"/>
          <p:cNvSpPr/>
          <p:nvPr/>
        </p:nvSpPr>
        <p:spPr>
          <a:xfrm>
            <a:off x="1662851" y="4326989"/>
            <a:ext cx="7094535" cy="1031051"/>
          </a:xfrm>
          <a:prstGeom prst="rect">
            <a:avLst/>
          </a:prstGeom>
        </p:spPr>
        <p:txBody>
          <a:bodyPr wrap="square">
            <a:spAutoFit/>
          </a:bodyPr>
          <a:lstStyle/>
          <a:p>
            <a:pPr lvl="0"/>
            <a:r>
              <a:rPr lang="en-US" sz="1300" b="1" dirty="0" smtClean="0">
                <a:solidFill>
                  <a:srgbClr val="EE2E24"/>
                </a:solidFill>
                <a:latin typeface="Franklin Gothic Book" panose="020B0503020102020204" pitchFamily="34" charset="0"/>
              </a:rPr>
              <a:t>Todd Sloan</a:t>
            </a:r>
            <a:endParaRPr lang="en-US" sz="1300" b="1" dirty="0">
              <a:solidFill>
                <a:srgbClr val="EE2E24"/>
              </a:solidFill>
              <a:latin typeface="Franklin Gothic Book" panose="020B0503020102020204" pitchFamily="34" charset="0"/>
            </a:endParaRPr>
          </a:p>
          <a:p>
            <a:pPr lvl="0"/>
            <a:r>
              <a:rPr lang="en-US" sz="1300" b="1" dirty="0" smtClean="0">
                <a:latin typeface="Franklin Gothic Book" panose="020B0503020102020204" pitchFamily="34" charset="0"/>
              </a:rPr>
              <a:t>Director of Local Sales</a:t>
            </a:r>
          </a:p>
          <a:p>
            <a:pPr lvl="0"/>
            <a:r>
              <a:rPr lang="en-US" sz="1300" b="1" dirty="0" smtClean="0">
                <a:latin typeface="Franklin Gothic Book" panose="020B0503020102020204" pitchFamily="34" charset="0"/>
              </a:rPr>
              <a:t>Comcast </a:t>
            </a:r>
            <a:r>
              <a:rPr lang="en-US" sz="1300" b="1" dirty="0">
                <a:latin typeface="Franklin Gothic Book" panose="020B0503020102020204" pitchFamily="34" charset="0"/>
              </a:rPr>
              <a:t>Spotlight</a:t>
            </a:r>
          </a:p>
          <a:p>
            <a:pPr lvl="0">
              <a:tabLst>
                <a:tab pos="231775" algn="l"/>
              </a:tabLst>
              <a:defRPr/>
            </a:pPr>
            <a:r>
              <a:rPr lang="en-US" sz="1100" dirty="0">
                <a:solidFill>
                  <a:prstClr val="black"/>
                </a:solidFill>
                <a:latin typeface="Franklin Gothic Book" panose="020B0503020102020204" pitchFamily="34" charset="0"/>
              </a:rPr>
              <a:t>Todd has spent the last 26 years navigating the media landscape in both Local, Regional and National arenas with the last 7 years as Director of Local Sales at Comcast Spotlight. </a:t>
            </a:r>
          </a:p>
        </p:txBody>
      </p:sp>
      <p:sp>
        <p:nvSpPr>
          <p:cNvPr id="22" name="Rectangle 21"/>
          <p:cNvSpPr/>
          <p:nvPr/>
        </p:nvSpPr>
        <p:spPr>
          <a:xfrm>
            <a:off x="1665171" y="5547220"/>
            <a:ext cx="7092215" cy="1200329"/>
          </a:xfrm>
          <a:prstGeom prst="rect">
            <a:avLst/>
          </a:prstGeom>
        </p:spPr>
        <p:txBody>
          <a:bodyPr wrap="square">
            <a:spAutoFit/>
          </a:bodyPr>
          <a:lstStyle/>
          <a:p>
            <a:pPr lvl="0"/>
            <a:r>
              <a:rPr lang="en-US" sz="1300" b="1" dirty="0" smtClean="0">
                <a:solidFill>
                  <a:srgbClr val="EE2E24"/>
                </a:solidFill>
                <a:latin typeface="Franklin Gothic Book" panose="020B0503020102020204" pitchFamily="34" charset="0"/>
              </a:rPr>
              <a:t>Tabatha Stephens</a:t>
            </a:r>
            <a:endParaRPr lang="en-US" sz="1300" b="1" dirty="0">
              <a:solidFill>
                <a:srgbClr val="EE2E24"/>
              </a:solidFill>
              <a:latin typeface="Franklin Gothic Book" panose="020B0503020102020204" pitchFamily="34" charset="0"/>
            </a:endParaRPr>
          </a:p>
          <a:p>
            <a:pPr lvl="0"/>
            <a:r>
              <a:rPr lang="en-US" sz="1300" b="1" dirty="0">
                <a:solidFill>
                  <a:prstClr val="black"/>
                </a:solidFill>
                <a:latin typeface="Franklin Gothic Book" panose="020B0503020102020204" pitchFamily="34" charset="0"/>
              </a:rPr>
              <a:t>Director of Campaign </a:t>
            </a:r>
            <a:r>
              <a:rPr lang="en-US" sz="1300" b="1" dirty="0" smtClean="0">
                <a:solidFill>
                  <a:prstClr val="black"/>
                </a:solidFill>
                <a:latin typeface="Franklin Gothic Book" panose="020B0503020102020204" pitchFamily="34" charset="0"/>
              </a:rPr>
              <a:t>Management</a:t>
            </a:r>
          </a:p>
          <a:p>
            <a:pPr lvl="0"/>
            <a:r>
              <a:rPr lang="en-US" sz="1300" b="1" dirty="0" smtClean="0">
                <a:solidFill>
                  <a:prstClr val="black"/>
                </a:solidFill>
                <a:latin typeface="Franklin Gothic Book" panose="020B0503020102020204" pitchFamily="34" charset="0"/>
              </a:rPr>
              <a:t>Comcast </a:t>
            </a:r>
            <a:r>
              <a:rPr lang="en-US" sz="1300" b="1" dirty="0">
                <a:solidFill>
                  <a:prstClr val="black"/>
                </a:solidFill>
                <a:latin typeface="Franklin Gothic Book" panose="020B0503020102020204" pitchFamily="34" charset="0"/>
              </a:rPr>
              <a:t>Spotlight</a:t>
            </a:r>
          </a:p>
          <a:p>
            <a:r>
              <a:rPr lang="en-US" sz="1100" dirty="0" smtClean="0">
                <a:solidFill>
                  <a:prstClr val="black"/>
                </a:solidFill>
                <a:latin typeface="Franklin Gothic Book" panose="020B0503020102020204" pitchFamily="34" charset="0"/>
              </a:rPr>
              <a:t>Tabatha </a:t>
            </a:r>
            <a:r>
              <a:rPr lang="en-US" sz="1100" dirty="0">
                <a:solidFill>
                  <a:prstClr val="black"/>
                </a:solidFill>
                <a:latin typeface="Franklin Gothic Book" panose="020B0503020102020204" pitchFamily="34" charset="0"/>
              </a:rPr>
              <a:t>has been with Comcast Spotlight for 16 years, her most recent position being Director of Campaign Management for the NW, SW and California Regions.  In this role Tabatha is responsible for providing leadership and direction in all operational aspects of advertising post-sales activity.</a:t>
            </a:r>
            <a:endParaRPr lang="en-US" sz="1600" dirty="0"/>
          </a:p>
        </p:txBody>
      </p:sp>
    </p:spTree>
    <p:extLst>
      <p:ext uri="{BB962C8B-B14F-4D97-AF65-F5344CB8AC3E}">
        <p14:creationId xmlns:p14="http://schemas.microsoft.com/office/powerpoint/2010/main" val="38249696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59F0A87E2A3D49883DF8CA81A3CED5" ma:contentTypeVersion="1" ma:contentTypeDescription="Create a new document." ma:contentTypeScope="" ma:versionID="cbbb02dffb7ce370428895e8bb07b74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A6615F7-0F5F-4A79-91EC-54BCDE5D16B1}"/>
</file>

<file path=customXml/itemProps2.xml><?xml version="1.0" encoding="utf-8"?>
<ds:datastoreItem xmlns:ds="http://schemas.openxmlformats.org/officeDocument/2006/customXml" ds:itemID="{724BB1DC-21BA-40C1-8074-D63944707264}"/>
</file>

<file path=customXml/itemProps3.xml><?xml version="1.0" encoding="utf-8"?>
<ds:datastoreItem xmlns:ds="http://schemas.openxmlformats.org/officeDocument/2006/customXml" ds:itemID="{58CBB152-D230-440B-AEA4-090642430860}"/>
</file>

<file path=docProps/app.xml><?xml version="1.0" encoding="utf-8"?>
<Properties xmlns="http://schemas.openxmlformats.org/officeDocument/2006/extended-properties" xmlns:vt="http://schemas.openxmlformats.org/officeDocument/2006/docPropsVTypes">
  <Template>Office Theme</Template>
  <TotalTime>3549</TotalTime>
  <Words>392</Words>
  <Application>Microsoft Office PowerPoint</Application>
  <PresentationFormat>On-screen Show (4:3)</PresentationFormat>
  <Paragraphs>28</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Franklin Gothic Book</vt:lpstr>
      <vt:lpstr>Franklin Gothic Demi Cond</vt:lpstr>
      <vt:lpstr>Office Theme</vt:lpstr>
      <vt:lpstr>PowerPoint Presentation</vt:lpstr>
      <vt:lpstr>PowerPoint Presentation</vt:lpstr>
    </vt:vector>
  </TitlesOfParts>
  <Company>Comcast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Breskovich, Mary Rose</dc:creator>
  <cp:lastModifiedBy>Breskovich, Mary Rose</cp:lastModifiedBy>
  <cp:revision>41</cp:revision>
  <dcterms:created xsi:type="dcterms:W3CDTF">2017-02-13T21:51:47Z</dcterms:created>
  <dcterms:modified xsi:type="dcterms:W3CDTF">2017-03-13T23:45:31Z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0x0101006459F0A87E2A3D49883DF8CA81A3CED5</vt:lpwstr>
  </property>
</Properties>
</file>