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1" d="100"/>
          <a:sy n="71" d="100"/>
        </p:scale>
        <p:origin x="10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2282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79032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95609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70362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5FA2A-FE50-40DF-9319-C7788AB11170}"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12388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11695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5FA2A-FE50-40DF-9319-C7788AB11170}"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7002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5FA2A-FE50-40DF-9319-C7788AB11170}"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45712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5FA2A-FE50-40DF-9319-C7788AB11170}"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368188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0775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5FA2A-FE50-40DF-9319-C7788AB11170}"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8DB0E-5B30-44A5-9668-323C284129DF}" type="slidenum">
              <a:rPr lang="en-US" smtClean="0"/>
              <a:t>‹#›</a:t>
            </a:fld>
            <a:endParaRPr lang="en-US"/>
          </a:p>
        </p:txBody>
      </p:sp>
    </p:spTree>
    <p:extLst>
      <p:ext uri="{BB962C8B-B14F-4D97-AF65-F5344CB8AC3E}">
        <p14:creationId xmlns:p14="http://schemas.microsoft.com/office/powerpoint/2010/main" val="295516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5FA2A-FE50-40DF-9319-C7788AB11170}" type="datetimeFigureOut">
              <a:rPr lang="en-US" smtClean="0"/>
              <a:t>3/13/2017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8DB0E-5B30-44A5-9668-323C284129DF}" type="slidenum">
              <a:rPr lang="en-US" smtClean="0"/>
              <a:t>‹#›</a:t>
            </a:fld>
            <a:endParaRPr lang="en-US"/>
          </a:p>
        </p:txBody>
      </p:sp>
    </p:spTree>
    <p:extLst>
      <p:ext uri="{BB962C8B-B14F-4D97-AF65-F5344CB8AC3E}">
        <p14:creationId xmlns:p14="http://schemas.microsoft.com/office/powerpoint/2010/main" val="133412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382"/>
            <a:ext cx="9144000" cy="132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431" y="356319"/>
            <a:ext cx="1426368" cy="81778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298" y="201944"/>
            <a:ext cx="1139188" cy="1213161"/>
          </a:xfrm>
          <a:prstGeom prst="rect">
            <a:avLst/>
          </a:prstGeom>
        </p:spPr>
      </p:pic>
      <p:sp>
        <p:nvSpPr>
          <p:cNvPr id="8" name="TextBox 7"/>
          <p:cNvSpPr txBox="1"/>
          <p:nvPr/>
        </p:nvSpPr>
        <p:spPr>
          <a:xfrm>
            <a:off x="67377" y="442045"/>
            <a:ext cx="6044665" cy="646331"/>
          </a:xfrm>
          <a:prstGeom prst="rect">
            <a:avLst/>
          </a:prstGeom>
          <a:noFill/>
        </p:spPr>
        <p:txBody>
          <a:bodyPr wrap="square" rtlCol="0">
            <a:spAutoFit/>
          </a:bodyPr>
          <a:lstStyle/>
          <a:p>
            <a:r>
              <a:rPr lang="en-US" sz="3600" dirty="0" smtClean="0">
                <a:solidFill>
                  <a:prstClr val="black"/>
                </a:solidFill>
                <a:latin typeface="Franklin Gothic Demi Cond" panose="020B0706030402020204" pitchFamily="34" charset="0"/>
              </a:rPr>
              <a:t>Meet the Portland Mentors</a:t>
            </a:r>
            <a:endParaRPr lang="en-US" sz="3600" dirty="0">
              <a:solidFill>
                <a:prstClr val="black"/>
              </a:solidFill>
              <a:latin typeface="Franklin Gothic Demi Cond" panose="020B0706030402020204" pitchFamily="34" charset="0"/>
            </a:endParaRPr>
          </a:p>
        </p:txBody>
      </p:sp>
      <p:sp>
        <p:nvSpPr>
          <p:cNvPr id="2" name="Rectangle 1"/>
          <p:cNvSpPr/>
          <p:nvPr/>
        </p:nvSpPr>
        <p:spPr>
          <a:xfrm>
            <a:off x="1665170" y="1544936"/>
            <a:ext cx="7170821" cy="1292662"/>
          </a:xfrm>
          <a:prstGeom prst="rect">
            <a:avLst/>
          </a:prstGeom>
        </p:spPr>
        <p:txBody>
          <a:bodyPr wrap="square">
            <a:spAutoFit/>
          </a:bodyPr>
          <a:lstStyle/>
          <a:p>
            <a:pPr>
              <a:defRPr/>
            </a:pPr>
            <a:r>
              <a:rPr lang="en-US" sz="1300" b="1" dirty="0">
                <a:solidFill>
                  <a:srgbClr val="EE2E24"/>
                </a:solidFill>
                <a:latin typeface="Franklin Gothic Book" panose="020B0503020102020204" pitchFamily="34" charset="0"/>
              </a:rPr>
              <a:t>Megan Bishop</a:t>
            </a:r>
          </a:p>
          <a:p>
            <a:pPr>
              <a:defRPr/>
            </a:pPr>
            <a:r>
              <a:rPr lang="en-US" sz="1300" b="1" dirty="0">
                <a:latin typeface="Franklin Gothic Book" panose="020B0503020102020204" pitchFamily="34" charset="0"/>
              </a:rPr>
              <a:t>Vice President of Finance &amp; Accounting</a:t>
            </a:r>
          </a:p>
          <a:p>
            <a:pPr>
              <a:defRPr/>
            </a:pPr>
            <a:r>
              <a:rPr lang="en-US" sz="1300" b="1" dirty="0">
                <a:latin typeface="Franklin Gothic Book" panose="020B0503020102020204" pitchFamily="34" charset="0"/>
              </a:rPr>
              <a:t>Comcast</a:t>
            </a:r>
          </a:p>
          <a:p>
            <a:pPr>
              <a:tabLst>
                <a:tab pos="231775" algn="l"/>
              </a:tabLst>
              <a:defRPr/>
            </a:pPr>
            <a:r>
              <a:rPr lang="en-US" sz="1200" dirty="0">
                <a:solidFill>
                  <a:prstClr val="black"/>
                </a:solidFill>
                <a:latin typeface="Franklin Gothic Book" panose="020B0503020102020204" pitchFamily="34" charset="0"/>
              </a:rPr>
              <a:t>Megan Bishop is the Vice President of Finance &amp; Accounting for Comcast’s Oregon &amp; SW Washington Region. In this role, Megan oversees the finance, accounting, capital, business assurance, supply chain, and facilities teams for the region. </a:t>
            </a:r>
          </a:p>
        </p:txBody>
      </p:sp>
      <p:sp>
        <p:nvSpPr>
          <p:cNvPr id="9" name="Rectangle 8"/>
          <p:cNvSpPr/>
          <p:nvPr/>
        </p:nvSpPr>
        <p:spPr>
          <a:xfrm>
            <a:off x="1665170" y="2854729"/>
            <a:ext cx="7245628" cy="1292662"/>
          </a:xfrm>
          <a:prstGeom prst="rect">
            <a:avLst/>
          </a:prstGeom>
        </p:spPr>
        <p:txBody>
          <a:bodyPr wrap="square">
            <a:spAutoFit/>
          </a:bodyPr>
          <a:lstStyle/>
          <a:p>
            <a:r>
              <a:rPr lang="en-US" sz="1300" b="1" dirty="0" err="1">
                <a:solidFill>
                  <a:srgbClr val="EE2E24"/>
                </a:solidFill>
                <a:latin typeface="Franklin Gothic Book" panose="020B0503020102020204" pitchFamily="34" charset="0"/>
              </a:rPr>
              <a:t>Kristeen</a:t>
            </a:r>
            <a:r>
              <a:rPr lang="en-US" sz="1300" b="1" dirty="0">
                <a:solidFill>
                  <a:srgbClr val="EE2E24"/>
                </a:solidFill>
                <a:latin typeface="Franklin Gothic Book" panose="020B0503020102020204" pitchFamily="34" charset="0"/>
              </a:rPr>
              <a:t> </a:t>
            </a:r>
            <a:r>
              <a:rPr lang="en-US" sz="1300" b="1" dirty="0" err="1">
                <a:solidFill>
                  <a:srgbClr val="EE2E24"/>
                </a:solidFill>
                <a:latin typeface="Franklin Gothic Book" panose="020B0503020102020204" pitchFamily="34" charset="0"/>
              </a:rPr>
              <a:t>Cominiello</a:t>
            </a:r>
            <a:endParaRPr lang="en-US" sz="1300" b="1" dirty="0">
              <a:solidFill>
                <a:srgbClr val="EE2E24"/>
              </a:solidFill>
              <a:latin typeface="Franklin Gothic Book" panose="020B0503020102020204" pitchFamily="34" charset="0"/>
            </a:endParaRPr>
          </a:p>
          <a:p>
            <a:r>
              <a:rPr lang="en-US" sz="1300" b="1" dirty="0">
                <a:latin typeface="Franklin Gothic Book" panose="020B0503020102020204" pitchFamily="34" charset="0"/>
              </a:rPr>
              <a:t>Vice President of Sales and Marketing</a:t>
            </a:r>
          </a:p>
          <a:p>
            <a:r>
              <a:rPr lang="en-US" sz="1300" b="1" dirty="0" smtClean="0">
                <a:latin typeface="Franklin Gothic Book" panose="020B0503020102020204" pitchFamily="34" charset="0"/>
              </a:rPr>
              <a:t>Comcast</a:t>
            </a:r>
            <a:r>
              <a:rPr lang="en-US" sz="1400" b="1" dirty="0">
                <a:solidFill>
                  <a:prstClr val="black"/>
                </a:solidFill>
                <a:latin typeface="Franklin Gothic Book" panose="020B0503020102020204" pitchFamily="34" charset="0"/>
              </a:rPr>
              <a:t/>
            </a:r>
            <a:br>
              <a:rPr lang="en-US" sz="1400" b="1" dirty="0">
                <a:solidFill>
                  <a:prstClr val="black"/>
                </a:solidFill>
                <a:latin typeface="Franklin Gothic Book" panose="020B0503020102020204" pitchFamily="34" charset="0"/>
              </a:rPr>
            </a:br>
            <a:r>
              <a:rPr lang="en-US" sz="1200" dirty="0" err="1">
                <a:solidFill>
                  <a:prstClr val="black"/>
                </a:solidFill>
                <a:latin typeface="Franklin Gothic Book" panose="020B0503020102020204" pitchFamily="34" charset="0"/>
              </a:rPr>
              <a:t>Kristeen</a:t>
            </a:r>
            <a:r>
              <a:rPr lang="en-US" sz="1200" dirty="0">
                <a:solidFill>
                  <a:prstClr val="black"/>
                </a:solidFill>
                <a:latin typeface="Franklin Gothic Book" panose="020B0503020102020204" pitchFamily="34" charset="0"/>
              </a:rPr>
              <a:t> joined Oregon/SW Washington Region as the Vice President of Sales and Marketing in May 2016. In this role she leads a team of 250 sales leaders and sales professionals; Sales and Marketing Operations, Outside Sales, Retail, Indirect Retail, and </a:t>
            </a:r>
            <a:r>
              <a:rPr lang="en-US" sz="1200" dirty="0" err="1">
                <a:solidFill>
                  <a:prstClr val="black"/>
                </a:solidFill>
                <a:latin typeface="Franklin Gothic Book" panose="020B0503020102020204" pitchFamily="34" charset="0"/>
              </a:rPr>
              <a:t>Xfinity</a:t>
            </a:r>
            <a:r>
              <a:rPr lang="en-US" sz="1200" dirty="0">
                <a:solidFill>
                  <a:prstClr val="black"/>
                </a:solidFill>
                <a:latin typeface="Franklin Gothic Book" panose="020B0503020102020204" pitchFamily="34" charset="0"/>
              </a:rPr>
              <a:t> Communities. </a:t>
            </a:r>
          </a:p>
        </p:txBody>
      </p:sp>
      <p:sp>
        <p:nvSpPr>
          <p:cNvPr id="10" name="Rectangle 9"/>
          <p:cNvSpPr/>
          <p:nvPr/>
        </p:nvSpPr>
        <p:spPr>
          <a:xfrm>
            <a:off x="1665170" y="4252578"/>
            <a:ext cx="7245627" cy="1061829"/>
          </a:xfrm>
          <a:prstGeom prst="rect">
            <a:avLst/>
          </a:prstGeom>
        </p:spPr>
        <p:txBody>
          <a:bodyPr wrap="square">
            <a:spAutoFit/>
          </a:bodyPr>
          <a:lstStyle/>
          <a:p>
            <a:pPr>
              <a:defRPr/>
            </a:pPr>
            <a:r>
              <a:rPr lang="en-US" sz="1300" b="1" dirty="0">
                <a:solidFill>
                  <a:srgbClr val="EE2E24"/>
                </a:solidFill>
                <a:latin typeface="Franklin Gothic Book" panose="020B0503020102020204" pitchFamily="34" charset="0"/>
              </a:rPr>
              <a:t>Julie Danielson</a:t>
            </a:r>
          </a:p>
          <a:p>
            <a:pPr>
              <a:defRPr/>
            </a:pPr>
            <a:r>
              <a:rPr lang="en-US" sz="1300" b="1" dirty="0">
                <a:latin typeface="Franklin Gothic Book" panose="020B0503020102020204" pitchFamily="34" charset="0"/>
              </a:rPr>
              <a:t>Vice President, Billing Customer Care Center </a:t>
            </a:r>
          </a:p>
          <a:p>
            <a:pPr>
              <a:defRPr/>
            </a:pPr>
            <a:r>
              <a:rPr lang="en-US" sz="1300" b="1" dirty="0">
                <a:latin typeface="Franklin Gothic Book" panose="020B0503020102020204" pitchFamily="34" charset="0"/>
              </a:rPr>
              <a:t>Charter</a:t>
            </a:r>
          </a:p>
          <a:p>
            <a:pPr>
              <a:defRPr/>
            </a:pPr>
            <a:r>
              <a:rPr lang="en-US" sz="1200" dirty="0">
                <a:solidFill>
                  <a:prstClr val="black"/>
                </a:solidFill>
                <a:latin typeface="Franklin Gothic Book" panose="020B0503020102020204" pitchFamily="34" charset="0"/>
              </a:rPr>
              <a:t>Julie joined Charter Communications in January 2016.  Currently she serves as Vice President of the Billing Customer Care Center in Vancouver, Washington.</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7122" b="12502"/>
          <a:stretch/>
        </p:blipFill>
        <p:spPr>
          <a:xfrm>
            <a:off x="318015" y="1562125"/>
            <a:ext cx="1190194" cy="1258285"/>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3050" b="14408"/>
          <a:stretch/>
        </p:blipFill>
        <p:spPr>
          <a:xfrm>
            <a:off x="318015" y="2911382"/>
            <a:ext cx="1190194" cy="1179356"/>
          </a:xfrm>
          <a:prstGeom prst="rect">
            <a:avLst/>
          </a:prstGeom>
        </p:spPr>
      </p:pic>
      <p:pic>
        <p:nvPicPr>
          <p:cNvPr id="18" name="Picture 1" descr="cid:49E582A8-E985-4812-8B13-BD45595890B7"/>
          <p:cNvPicPr>
            <a:picLocks noChangeAspect="1" noChangeArrowheads="1"/>
          </p:cNvPicPr>
          <p:nvPr/>
        </p:nvPicPr>
        <p:blipFill rotWithShape="1">
          <a:blip r:embed="rId6">
            <a:extLst>
              <a:ext uri="{28A0092B-C50C-407E-A947-70E740481C1C}">
                <a14:useLocalDpi xmlns:a14="http://schemas.microsoft.com/office/drawing/2010/main" val="0"/>
              </a:ext>
            </a:extLst>
          </a:blip>
          <a:srcRect t="24243" r="6195" b="4611"/>
          <a:stretch/>
        </p:blipFill>
        <p:spPr bwMode="auto">
          <a:xfrm>
            <a:off x="318015" y="4181710"/>
            <a:ext cx="1190194" cy="120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7"/>
          <a:srcRect b="25009"/>
          <a:stretch/>
        </p:blipFill>
        <p:spPr>
          <a:xfrm>
            <a:off x="318015" y="5476248"/>
            <a:ext cx="1190194" cy="1264105"/>
          </a:xfrm>
          <a:prstGeom prst="rect">
            <a:avLst/>
          </a:prstGeom>
        </p:spPr>
      </p:pic>
      <p:sp>
        <p:nvSpPr>
          <p:cNvPr id="15" name="Rectangle 14"/>
          <p:cNvSpPr/>
          <p:nvPr/>
        </p:nvSpPr>
        <p:spPr>
          <a:xfrm>
            <a:off x="1665171" y="5508135"/>
            <a:ext cx="7245626" cy="1200329"/>
          </a:xfrm>
          <a:prstGeom prst="rect">
            <a:avLst/>
          </a:prstGeom>
        </p:spPr>
        <p:txBody>
          <a:bodyPr wrap="square">
            <a:spAutoFit/>
          </a:bodyPr>
          <a:lstStyle/>
          <a:p>
            <a:pPr lvl="0"/>
            <a:r>
              <a:rPr lang="en-US" sz="1300" b="1" dirty="0">
                <a:solidFill>
                  <a:srgbClr val="EE2E24"/>
                </a:solidFill>
                <a:latin typeface="Franklin Gothic Book" panose="020B0503020102020204" pitchFamily="34" charset="0"/>
              </a:rPr>
              <a:t>Doug George</a:t>
            </a:r>
            <a:r>
              <a:rPr lang="en-US" sz="1300" dirty="0">
                <a:solidFill>
                  <a:srgbClr val="EE2E24"/>
                </a:solidFill>
                <a:latin typeface="Franklin Gothic Book" panose="020B0503020102020204" pitchFamily="34" charset="0"/>
              </a:rPr>
              <a:t/>
            </a:r>
            <a:br>
              <a:rPr lang="en-US" sz="1300" dirty="0">
                <a:solidFill>
                  <a:srgbClr val="EE2E24"/>
                </a:solidFill>
                <a:latin typeface="Franklin Gothic Book" panose="020B0503020102020204" pitchFamily="34" charset="0"/>
              </a:rPr>
            </a:br>
            <a:r>
              <a:rPr lang="en-US" sz="1300" b="1" dirty="0">
                <a:solidFill>
                  <a:prstClr val="black"/>
                </a:solidFill>
                <a:latin typeface="Franklin Gothic Book" panose="020B0503020102020204" pitchFamily="34" charset="0"/>
              </a:rPr>
              <a:t>Senior Director</a:t>
            </a:r>
          </a:p>
          <a:p>
            <a:pPr lvl="0"/>
            <a:r>
              <a:rPr lang="en-US" sz="1300" b="1" dirty="0">
                <a:solidFill>
                  <a:prstClr val="black"/>
                </a:solidFill>
                <a:latin typeface="Franklin Gothic Book" panose="020B0503020102020204" pitchFamily="34" charset="0"/>
              </a:rPr>
              <a:t>Turner Networks</a:t>
            </a:r>
            <a:r>
              <a:rPr lang="en-US" sz="1200" b="1" dirty="0">
                <a:solidFill>
                  <a:prstClr val="black"/>
                </a:solidFill>
                <a:latin typeface="Franklin Gothic Book" panose="020B0503020102020204" pitchFamily="34" charset="0"/>
              </a:rPr>
              <a:t/>
            </a:r>
            <a:br>
              <a:rPr lang="en-US" sz="1200" b="1" dirty="0">
                <a:solidFill>
                  <a:prstClr val="black"/>
                </a:solidFill>
                <a:latin typeface="Franklin Gothic Book" panose="020B0503020102020204" pitchFamily="34" charset="0"/>
              </a:rPr>
            </a:br>
            <a:r>
              <a:rPr lang="en-US" sz="1100" dirty="0" smtClean="0">
                <a:solidFill>
                  <a:prstClr val="black"/>
                </a:solidFill>
                <a:latin typeface="Franklin Gothic Book" panose="020B0503020102020204" pitchFamily="34" charset="0"/>
              </a:rPr>
              <a:t>Doug </a:t>
            </a:r>
            <a:r>
              <a:rPr lang="en-US" sz="1100" dirty="0">
                <a:solidFill>
                  <a:prstClr val="black"/>
                </a:solidFill>
                <a:latin typeface="Franklin Gothic Book" panose="020B0503020102020204" pitchFamily="34" charset="0"/>
              </a:rPr>
              <a:t>is a 25 year veteran of the cable industry – his 3rd and final career – and has held positions in marketing, affiliate ad sales and distribution at MTV Networks/Viacom, Scripps Networks and now Turner Content Distribution where he is responsible for the business relationships between Turner and all distributors in the Midwest and West.</a:t>
            </a:r>
          </a:p>
        </p:txBody>
      </p:sp>
    </p:spTree>
    <p:extLst>
      <p:ext uri="{BB962C8B-B14F-4D97-AF65-F5344CB8AC3E}">
        <p14:creationId xmlns:p14="http://schemas.microsoft.com/office/powerpoint/2010/main" val="210137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382"/>
            <a:ext cx="9144000" cy="132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431" y="356319"/>
            <a:ext cx="1426368" cy="81778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298" y="201944"/>
            <a:ext cx="1139188" cy="1213161"/>
          </a:xfrm>
          <a:prstGeom prst="rect">
            <a:avLst/>
          </a:prstGeom>
        </p:spPr>
      </p:pic>
      <p:sp>
        <p:nvSpPr>
          <p:cNvPr id="8" name="TextBox 7"/>
          <p:cNvSpPr txBox="1"/>
          <p:nvPr/>
        </p:nvSpPr>
        <p:spPr>
          <a:xfrm>
            <a:off x="67377" y="442045"/>
            <a:ext cx="6044665" cy="646331"/>
          </a:xfrm>
          <a:prstGeom prst="rect">
            <a:avLst/>
          </a:prstGeom>
          <a:noFill/>
        </p:spPr>
        <p:txBody>
          <a:bodyPr wrap="square" rtlCol="0">
            <a:spAutoFit/>
          </a:bodyPr>
          <a:lstStyle/>
          <a:p>
            <a:r>
              <a:rPr lang="en-US" sz="3600" dirty="0" smtClean="0">
                <a:solidFill>
                  <a:prstClr val="black"/>
                </a:solidFill>
                <a:latin typeface="Franklin Gothic Demi Cond" panose="020B0706030402020204" pitchFamily="34" charset="0"/>
              </a:rPr>
              <a:t>Meet the Portland Mentors</a:t>
            </a:r>
            <a:endParaRPr lang="en-US" sz="3600" dirty="0">
              <a:solidFill>
                <a:prstClr val="black"/>
              </a:solidFill>
              <a:latin typeface="Franklin Gothic Demi Cond" panose="020B0706030402020204" pitchFamily="34" charset="0"/>
            </a:endParaRPr>
          </a:p>
        </p:txBody>
      </p:sp>
      <p:sp>
        <p:nvSpPr>
          <p:cNvPr id="24" name="Rectangle 23"/>
          <p:cNvSpPr/>
          <p:nvPr/>
        </p:nvSpPr>
        <p:spPr>
          <a:xfrm>
            <a:off x="1522424" y="2871585"/>
            <a:ext cx="7170821" cy="1369606"/>
          </a:xfrm>
          <a:prstGeom prst="rect">
            <a:avLst/>
          </a:prstGeom>
        </p:spPr>
        <p:txBody>
          <a:bodyPr wrap="square">
            <a:spAutoFit/>
          </a:bodyPr>
          <a:lstStyle/>
          <a:p>
            <a:pPr lvl="0">
              <a:defRPr/>
            </a:pPr>
            <a:r>
              <a:rPr lang="en-US" sz="1300" b="1" dirty="0">
                <a:solidFill>
                  <a:srgbClr val="EE2E24"/>
                </a:solidFill>
                <a:latin typeface="Franklin Gothic Book" panose="020B0503020102020204" pitchFamily="34" charset="0"/>
              </a:rPr>
              <a:t>Rodrigo Lopez</a:t>
            </a:r>
          </a:p>
          <a:p>
            <a:pPr lvl="0">
              <a:defRPr/>
            </a:pPr>
            <a:r>
              <a:rPr lang="en-US" sz="1300" b="1" dirty="0">
                <a:latin typeface="Franklin Gothic Book" panose="020B0503020102020204" pitchFamily="34" charset="0"/>
              </a:rPr>
              <a:t>Regional Senior Vice President – Oregon &amp; SW Washington </a:t>
            </a:r>
          </a:p>
          <a:p>
            <a:pPr lvl="0">
              <a:defRPr/>
            </a:pPr>
            <a:r>
              <a:rPr lang="en-US" sz="1300" b="1" dirty="0">
                <a:latin typeface="Franklin Gothic Book" panose="020B0503020102020204" pitchFamily="34" charset="0"/>
              </a:rPr>
              <a:t>Comcast</a:t>
            </a:r>
          </a:p>
          <a:p>
            <a:pPr lvl="0">
              <a:tabLst>
                <a:tab pos="231775" algn="l"/>
              </a:tabLst>
              <a:defRPr/>
            </a:pPr>
            <a:r>
              <a:rPr lang="en-US" sz="1100" dirty="0">
                <a:solidFill>
                  <a:prstClr val="black"/>
                </a:solidFill>
                <a:latin typeface="Franklin Gothic Book" panose="020B0503020102020204" pitchFamily="34" charset="0"/>
              </a:rPr>
              <a:t>Rodrigo Lopez is the Regional Senior Vice President for Comcast’s Oregon and SW Washington operations, with general management responsibility for a subscriber base of more than 600,000 and more than 1,500 employees.  Lopez has been with Comcast for more than 20 years, and he began his career as a part time Customer Account Executive at Comcast’s former Orange County, California system</a:t>
            </a:r>
            <a:r>
              <a:rPr lang="en-US" sz="1100" dirty="0" smtClean="0">
                <a:solidFill>
                  <a:prstClr val="black"/>
                </a:solidFill>
                <a:latin typeface="Franklin Gothic Book" panose="020B0503020102020204" pitchFamily="34" charset="0"/>
              </a:rPr>
              <a:t>.</a:t>
            </a:r>
            <a:endParaRPr lang="en-US" sz="1100" dirty="0">
              <a:solidFill>
                <a:prstClr val="black"/>
              </a:solidFill>
              <a:latin typeface="Franklin Gothic Book" panose="020B0503020102020204" pitchFamily="34" charset="0"/>
            </a:endParaRPr>
          </a:p>
        </p:txBody>
      </p:sp>
      <p:sp>
        <p:nvSpPr>
          <p:cNvPr id="25" name="Rectangle 24"/>
          <p:cNvSpPr/>
          <p:nvPr/>
        </p:nvSpPr>
        <p:spPr>
          <a:xfrm>
            <a:off x="1609568" y="4265683"/>
            <a:ext cx="7245626" cy="1200329"/>
          </a:xfrm>
          <a:prstGeom prst="rect">
            <a:avLst/>
          </a:prstGeom>
        </p:spPr>
        <p:txBody>
          <a:bodyPr wrap="square">
            <a:spAutoFit/>
          </a:bodyPr>
          <a:lstStyle/>
          <a:p>
            <a:pPr lvl="0"/>
            <a:r>
              <a:rPr lang="en-US" sz="1300" b="1" dirty="0">
                <a:solidFill>
                  <a:srgbClr val="EE2E24"/>
                </a:solidFill>
                <a:latin typeface="Franklin Gothic Book" panose="020B0503020102020204" pitchFamily="34" charset="0"/>
              </a:rPr>
              <a:t>Kathleen Martin</a:t>
            </a:r>
          </a:p>
          <a:p>
            <a:pPr lvl="0"/>
            <a:r>
              <a:rPr lang="en-US" sz="1300" b="1" dirty="0">
                <a:latin typeface="Franklin Gothic Book" panose="020B0503020102020204" pitchFamily="34" charset="0"/>
              </a:rPr>
              <a:t>Director of Human Resources</a:t>
            </a:r>
          </a:p>
          <a:p>
            <a:pPr lvl="0"/>
            <a:r>
              <a:rPr lang="en-US" sz="1300" b="1" dirty="0" smtClean="0">
                <a:latin typeface="Franklin Gothic Book" panose="020B0503020102020204" pitchFamily="34" charset="0"/>
              </a:rPr>
              <a:t>Charter</a:t>
            </a:r>
            <a:r>
              <a:rPr lang="en-US" sz="1200" b="1" dirty="0">
                <a:solidFill>
                  <a:prstClr val="black"/>
                </a:solidFill>
                <a:latin typeface="Franklin Gothic Book" panose="020B0503020102020204" pitchFamily="34" charset="0"/>
              </a:rPr>
              <a:t/>
            </a:r>
            <a:br>
              <a:rPr lang="en-US" sz="1200" b="1" dirty="0">
                <a:solidFill>
                  <a:prstClr val="black"/>
                </a:solidFill>
                <a:latin typeface="Franklin Gothic Book" panose="020B0503020102020204" pitchFamily="34" charset="0"/>
              </a:rPr>
            </a:br>
            <a:r>
              <a:rPr lang="en-US" sz="1100" dirty="0">
                <a:solidFill>
                  <a:prstClr val="black"/>
                </a:solidFill>
                <a:latin typeface="Franklin Gothic Book" panose="020B0503020102020204" pitchFamily="34" charset="0"/>
              </a:rPr>
              <a:t>Kathleen Martin is the Director of Human Resources for Field Operations for the Pacific Northwest of Charter Communications. She has been with Charter since October 2001. She has over 20 years of human resources management experience, including experience in the high tech and alarm services industries. </a:t>
            </a:r>
          </a:p>
        </p:txBody>
      </p:sp>
      <p:sp>
        <p:nvSpPr>
          <p:cNvPr id="26" name="Rectangle 25"/>
          <p:cNvSpPr/>
          <p:nvPr/>
        </p:nvSpPr>
        <p:spPr>
          <a:xfrm>
            <a:off x="1627425" y="5565070"/>
            <a:ext cx="7245627" cy="1200329"/>
          </a:xfrm>
          <a:prstGeom prst="rect">
            <a:avLst/>
          </a:prstGeom>
        </p:spPr>
        <p:txBody>
          <a:bodyPr wrap="square">
            <a:spAutoFit/>
          </a:bodyPr>
          <a:lstStyle/>
          <a:p>
            <a:pPr lvl="0">
              <a:defRPr/>
            </a:pPr>
            <a:r>
              <a:rPr lang="en-US" sz="1300" b="1" dirty="0">
                <a:solidFill>
                  <a:srgbClr val="EE2E24"/>
                </a:solidFill>
                <a:latin typeface="Franklin Gothic Book" panose="020B0503020102020204" pitchFamily="34" charset="0"/>
              </a:rPr>
              <a:t>Danielle Wade</a:t>
            </a:r>
          </a:p>
          <a:p>
            <a:pPr lvl="0">
              <a:defRPr/>
            </a:pPr>
            <a:r>
              <a:rPr lang="en-US" sz="1300" b="1" dirty="0">
                <a:latin typeface="Franklin Gothic Book" panose="020B0503020102020204" pitchFamily="34" charset="0"/>
              </a:rPr>
              <a:t>Area Vice President of Field Operations</a:t>
            </a:r>
          </a:p>
          <a:p>
            <a:pPr lvl="0">
              <a:defRPr/>
            </a:pPr>
            <a:r>
              <a:rPr lang="en-US" sz="1300" b="1" dirty="0">
                <a:latin typeface="Franklin Gothic Book" panose="020B0503020102020204" pitchFamily="34" charset="0"/>
              </a:rPr>
              <a:t>Charter</a:t>
            </a:r>
          </a:p>
          <a:p>
            <a:pPr lvl="0">
              <a:defRPr/>
            </a:pPr>
            <a:r>
              <a:rPr lang="en-US" sz="1100" dirty="0">
                <a:solidFill>
                  <a:prstClr val="black"/>
                </a:solidFill>
                <a:latin typeface="Franklin Gothic Book" panose="020B0503020102020204" pitchFamily="34" charset="0"/>
              </a:rPr>
              <a:t>Danielle Wade is the Area Vice President of Field Operations for the Pacific Northwest area of Charter Communications. In her role, she is responsible for all field-related activity including fulfillment, maintenance, construction and dispatch and work force management for three states including Washington, Oregon and Idaho. </a:t>
            </a:r>
          </a:p>
        </p:txBody>
      </p:sp>
      <p:pic>
        <p:nvPicPr>
          <p:cNvPr id="28" name="Picture 2" descr="Image result for rodrigo lopez comcast"/>
          <p:cNvPicPr>
            <a:picLocks noChangeAspect="1" noChangeArrowheads="1"/>
          </p:cNvPicPr>
          <p:nvPr/>
        </p:nvPicPr>
        <p:blipFill rotWithShape="1">
          <a:blip r:embed="rId4">
            <a:extLst>
              <a:ext uri="{28A0092B-C50C-407E-A947-70E740481C1C}">
                <a14:useLocalDpi xmlns:a14="http://schemas.microsoft.com/office/drawing/2010/main" val="0"/>
              </a:ext>
            </a:extLst>
          </a:blip>
          <a:srcRect t="-1" b="13422"/>
          <a:stretch/>
        </p:blipFill>
        <p:spPr bwMode="auto">
          <a:xfrm>
            <a:off x="314373" y="2897121"/>
            <a:ext cx="1190536" cy="12607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able.comcast.com\SPTWST-DFS\Sites\Northwest\Marketing\NW\WICT\Headshot Photos\Kathleen Marti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94" t="8656" r="14281" b="3647"/>
          <a:stretch/>
        </p:blipFill>
        <p:spPr bwMode="auto">
          <a:xfrm>
            <a:off x="314373" y="4268032"/>
            <a:ext cx="1190536" cy="1178730"/>
          </a:xfrm>
          <a:prstGeom prst="rect">
            <a:avLst/>
          </a:prstGeom>
          <a:ln>
            <a:noFill/>
          </a:ln>
          <a:effectLst/>
          <a:extLst/>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b="14511"/>
          <a:stretch/>
        </p:blipFill>
        <p:spPr>
          <a:xfrm>
            <a:off x="314373" y="5556888"/>
            <a:ext cx="1190536" cy="1198886"/>
          </a:xfrm>
          <a:prstGeom prst="rect">
            <a:avLst/>
          </a:prstGeom>
          <a:ln>
            <a:noFill/>
          </a:ln>
          <a:effectLst/>
        </p:spPr>
        <p:style>
          <a:lnRef idx="3">
            <a:schemeClr val="lt1"/>
          </a:lnRef>
          <a:fillRef idx="1">
            <a:schemeClr val="accent3"/>
          </a:fillRef>
          <a:effectRef idx="1">
            <a:schemeClr val="accent3"/>
          </a:effectRef>
          <a:fontRef idx="minor">
            <a:schemeClr val="lt1"/>
          </a:fontRef>
        </p:style>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833" b="17953"/>
          <a:stretch/>
        </p:blipFill>
        <p:spPr>
          <a:xfrm>
            <a:off x="314715" y="1537594"/>
            <a:ext cx="1190194" cy="1258285"/>
          </a:xfrm>
          <a:prstGeom prst="rect">
            <a:avLst/>
          </a:prstGeom>
        </p:spPr>
      </p:pic>
      <p:sp>
        <p:nvSpPr>
          <p:cNvPr id="14" name="Rectangle 13"/>
          <p:cNvSpPr/>
          <p:nvPr/>
        </p:nvSpPr>
        <p:spPr>
          <a:xfrm>
            <a:off x="1522766" y="1520405"/>
            <a:ext cx="7245627" cy="1292662"/>
          </a:xfrm>
          <a:prstGeom prst="rect">
            <a:avLst/>
          </a:prstGeom>
        </p:spPr>
        <p:txBody>
          <a:bodyPr wrap="square">
            <a:spAutoFit/>
          </a:bodyPr>
          <a:lstStyle/>
          <a:p>
            <a:pPr>
              <a:defRPr/>
            </a:pPr>
            <a:r>
              <a:rPr lang="en-US" sz="1400" b="1" dirty="0">
                <a:solidFill>
                  <a:srgbClr val="EE2E24"/>
                </a:solidFill>
                <a:latin typeface="Franklin Gothic Book" panose="020B0503020102020204" pitchFamily="34" charset="0"/>
              </a:rPr>
              <a:t>Jane </a:t>
            </a:r>
            <a:r>
              <a:rPr lang="en-US" sz="1400" b="1" dirty="0" err="1">
                <a:solidFill>
                  <a:srgbClr val="EE2E24"/>
                </a:solidFill>
                <a:latin typeface="Franklin Gothic Book" panose="020B0503020102020204" pitchFamily="34" charset="0"/>
              </a:rPr>
              <a:t>Hougnon</a:t>
            </a:r>
            <a:endParaRPr lang="en-US" sz="1400" b="1" dirty="0">
              <a:solidFill>
                <a:srgbClr val="EE2E24"/>
              </a:solidFill>
              <a:latin typeface="Franklin Gothic Book" panose="020B0503020102020204" pitchFamily="34" charset="0"/>
            </a:endParaRPr>
          </a:p>
          <a:p>
            <a:pPr>
              <a:defRPr/>
            </a:pPr>
            <a:r>
              <a:rPr lang="en-US" sz="1400" b="1" dirty="0">
                <a:latin typeface="Franklin Gothic Book" panose="020B0503020102020204" pitchFamily="34" charset="0"/>
              </a:rPr>
              <a:t>Director of Retail Sales</a:t>
            </a:r>
          </a:p>
          <a:p>
            <a:pPr>
              <a:defRPr/>
            </a:pPr>
            <a:r>
              <a:rPr lang="en-US" sz="1400" b="1" dirty="0">
                <a:latin typeface="Franklin Gothic Book" panose="020B0503020102020204" pitchFamily="34" charset="0"/>
              </a:rPr>
              <a:t>Comcast</a:t>
            </a:r>
          </a:p>
          <a:p>
            <a:pPr>
              <a:defRPr/>
            </a:pPr>
            <a:r>
              <a:rPr lang="en-US" sz="1200" dirty="0">
                <a:solidFill>
                  <a:prstClr val="black"/>
                </a:solidFill>
                <a:latin typeface="Franklin Gothic Book" panose="020B0503020102020204" pitchFamily="34" charset="0"/>
              </a:rPr>
              <a:t>Jane </a:t>
            </a:r>
            <a:r>
              <a:rPr lang="en-US" sz="1200" dirty="0" err="1">
                <a:solidFill>
                  <a:prstClr val="black"/>
                </a:solidFill>
                <a:latin typeface="Franklin Gothic Book" panose="020B0503020102020204" pitchFamily="34" charset="0"/>
              </a:rPr>
              <a:t>Hougnon</a:t>
            </a:r>
            <a:r>
              <a:rPr lang="en-US" sz="1200" dirty="0">
                <a:solidFill>
                  <a:prstClr val="black"/>
                </a:solidFill>
                <a:latin typeface="Franklin Gothic Book" panose="020B0503020102020204" pitchFamily="34" charset="0"/>
              </a:rPr>
              <a:t> is the Director of Retail Sales for Comcast’s Oregon and SW Washington Region. In this role, Jane oversees all sales and operations for the retail stores in the region. Jane began her career with Comcast in 2006 in Santa Fe, NM, as the Customer Service Manager. </a:t>
            </a:r>
          </a:p>
        </p:txBody>
      </p:sp>
    </p:spTree>
    <p:extLst>
      <p:ext uri="{BB962C8B-B14F-4D97-AF65-F5344CB8AC3E}">
        <p14:creationId xmlns:p14="http://schemas.microsoft.com/office/powerpoint/2010/main" val="75234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F0A87E2A3D49883DF8CA81A3CED5" ma:contentTypeVersion="1" ma:contentTypeDescription="Create a new document." ma:contentTypeScope="" ma:versionID="cbbb02dffb7ce370428895e8bb07b74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8A7043-5E7E-4B55-843C-3376D91A1ADB}"/>
</file>

<file path=customXml/itemProps2.xml><?xml version="1.0" encoding="utf-8"?>
<ds:datastoreItem xmlns:ds="http://schemas.openxmlformats.org/officeDocument/2006/customXml" ds:itemID="{D1FC1829-6681-4499-B0EA-6E870ADAEE24}"/>
</file>

<file path=customXml/itemProps3.xml><?xml version="1.0" encoding="utf-8"?>
<ds:datastoreItem xmlns:ds="http://schemas.openxmlformats.org/officeDocument/2006/customXml" ds:itemID="{62FF0217-643A-4183-94C4-BDE69A4AFEEE}"/>
</file>

<file path=docProps/app.xml><?xml version="1.0" encoding="utf-8"?>
<Properties xmlns="http://schemas.openxmlformats.org/officeDocument/2006/extended-properties" xmlns:vt="http://schemas.openxmlformats.org/officeDocument/2006/docPropsVTypes">
  <Template>Office Theme</Template>
  <TotalTime>3485</TotalTime>
  <Words>314</Words>
  <Application>Microsoft Office PowerPoint</Application>
  <PresentationFormat>On-screen Show (4:3)</PresentationFormat>
  <Paragraphs>30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Franklin Gothic Book</vt:lpstr>
      <vt:lpstr>Franklin Gothic Demi Cond</vt:lpstr>
      <vt:lpstr>Office Theme</vt:lpstr>
      <vt:lpstr>PowerPoint Presentation</vt:lpstr>
      <vt:lpstr>PowerPoint Presentation</vt:lpstr>
    </vt:vector>
  </TitlesOfParts>
  <Company>Comcast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Breskovich, Mary Rose</dc:creator>
  <cp:lastModifiedBy>Breskovich, Mary Rose</cp:lastModifiedBy>
  <cp:revision>38</cp:revision>
  <dcterms:created xsi:type="dcterms:W3CDTF">2017-02-13T21:51:47Z</dcterms:created>
  <dcterms:modified xsi:type="dcterms:W3CDTF">2017-03-13T23:38:09Z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0x0101006459F0A87E2A3D49883DF8CA81A3CED5</vt:lpwstr>
  </property>
</Properties>
</file>