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99DE4-14C4-42C1-8A4F-8BBEC03C7163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A963-778F-4830-8BC1-212BD507D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BA97-C8A3-4827-BFDE-074E87EDF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4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9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6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34047" r="50756" b="54234"/>
          <a:stretch/>
        </p:blipFill>
        <p:spPr bwMode="auto">
          <a:xfrm>
            <a:off x="0" y="1"/>
            <a:ext cx="12192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1143001"/>
            <a:ext cx="12192000" cy="0"/>
          </a:xfrm>
          <a:prstGeom prst="line">
            <a:avLst/>
          </a:prstGeom>
          <a:ln w="38100">
            <a:solidFill>
              <a:srgbClr val="DC1A0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C:\Users\mbresk200\Desktop\WICT_PacificNW_CMY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800600"/>
            <a:ext cx="2352843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3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9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7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8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5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3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7EBD6-7567-4AAB-9A6D-6CA054D8EEDE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55729-B407-4FA1-8AAA-BF067934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8159016" y="5529366"/>
            <a:ext cx="2508984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47124" y="192530"/>
            <a:ext cx="6180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2017 Events Calendar</a:t>
            </a:r>
            <a:endParaRPr lang="en-US" sz="44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5276" y="1143001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DC1A06"/>
                </a:solidFill>
                <a:latin typeface="Franklin Gothic Medium Cond" panose="020B0606030402020204" pitchFamily="34" charset="0"/>
              </a:rPr>
              <a:t>Here’s a quick look at what’s on the agenda for 2017</a:t>
            </a:r>
            <a:endParaRPr lang="en-US" sz="2400" dirty="0">
              <a:solidFill>
                <a:srgbClr val="DC1A06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5092" y="1662416"/>
            <a:ext cx="2133601" cy="4924122"/>
          </a:xfrm>
          <a:prstGeom prst="rect">
            <a:avLst/>
          </a:prstGeom>
          <a:solidFill>
            <a:srgbClr val="DC1A06"/>
          </a:solidFill>
          <a:ln>
            <a:solidFill>
              <a:srgbClr val="4647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1" y="1662416"/>
            <a:ext cx="2133601" cy="4924122"/>
          </a:xfrm>
          <a:prstGeom prst="rect">
            <a:avLst/>
          </a:prstGeom>
          <a:solidFill>
            <a:srgbClr val="DC1A06"/>
          </a:solidFill>
          <a:ln>
            <a:solidFill>
              <a:srgbClr val="4647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37310" y="1668032"/>
            <a:ext cx="2133601" cy="4918507"/>
          </a:xfrm>
          <a:prstGeom prst="rect">
            <a:avLst/>
          </a:prstGeom>
          <a:solidFill>
            <a:srgbClr val="DC1A06"/>
          </a:solidFill>
          <a:ln>
            <a:solidFill>
              <a:srgbClr val="4647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34445" r="72036" b="58953"/>
          <a:stretch/>
        </p:blipFill>
        <p:spPr>
          <a:xfrm>
            <a:off x="1674289" y="1690185"/>
            <a:ext cx="2133600" cy="4527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388419" y="1662416"/>
            <a:ext cx="2133601" cy="4924122"/>
          </a:xfrm>
          <a:prstGeom prst="rect">
            <a:avLst/>
          </a:prstGeom>
          <a:solidFill>
            <a:srgbClr val="DC1A06"/>
          </a:solidFill>
          <a:ln>
            <a:solidFill>
              <a:srgbClr val="4647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86200" y="1662416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Q2</a:t>
            </a:r>
            <a:endParaRPr lang="en-US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7310" y="1705346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Q3</a:t>
            </a:r>
            <a:endParaRPr lang="en-US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18" y="1662416"/>
            <a:ext cx="213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Q4</a:t>
            </a:r>
            <a:endParaRPr lang="en-US" sz="28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40669" y="2276621"/>
            <a:ext cx="1922446" cy="914400"/>
            <a:chOff x="216669" y="2309855"/>
            <a:chExt cx="1922446" cy="914400"/>
          </a:xfrm>
        </p:grpSpPr>
        <p:sp>
          <p:nvSpPr>
            <p:cNvPr id="13" name="Rectangle 12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Speed Mentoring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Seattle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Morning </a:t>
              </a:r>
              <a:r>
                <a:rPr lang="en-US" sz="12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March </a:t>
              </a:r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40668" y="3282006"/>
            <a:ext cx="1922446" cy="914400"/>
            <a:chOff x="216669" y="2309855"/>
            <a:chExt cx="1922446" cy="914400"/>
          </a:xfrm>
        </p:grpSpPr>
        <p:sp>
          <p:nvSpPr>
            <p:cNvPr id="18" name="Rectangle 17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Speed Mentoring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Spokane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Morning </a:t>
              </a:r>
              <a:r>
                <a:rPr lang="en-US" sz="12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March </a:t>
              </a:r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40668" y="4297528"/>
            <a:ext cx="1922446" cy="914400"/>
            <a:chOff x="216669" y="2309855"/>
            <a:chExt cx="1922446" cy="914400"/>
          </a:xfrm>
        </p:grpSpPr>
        <p:sp>
          <p:nvSpPr>
            <p:cNvPr id="21" name="Rectangle 20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Speed Mentoring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Portland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Morning </a:t>
              </a:r>
              <a:r>
                <a:rPr lang="en-US" sz="1200" dirty="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March </a:t>
              </a:r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87288" y="2255361"/>
            <a:ext cx="1926934" cy="914400"/>
            <a:chOff x="212181" y="2309855"/>
            <a:chExt cx="1926934" cy="914400"/>
          </a:xfrm>
        </p:grpSpPr>
        <p:sp>
          <p:nvSpPr>
            <p:cNvPr id="24" name="Rectangle 23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2181" y="2320779"/>
              <a:ext cx="1922446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Cable 101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Seattle</a:t>
              </a:r>
            </a:p>
            <a:p>
              <a:pPr algn="ctr"/>
              <a:r>
                <a:rPr lang="en-US" sz="120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Noon </a:t>
              </a:r>
              <a:r>
                <a:rPr lang="en-US" sz="1200" smtClean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April </a:t>
              </a:r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9" t="33333" r="28812" b="59498"/>
          <a:stretch/>
        </p:blipFill>
        <p:spPr>
          <a:xfrm>
            <a:off x="3859830" y="1713712"/>
            <a:ext cx="2121170" cy="47192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991776" y="3275797"/>
            <a:ext cx="1922446" cy="914400"/>
            <a:chOff x="216669" y="2309855"/>
            <a:chExt cx="1922446" cy="914400"/>
          </a:xfrm>
        </p:grpSpPr>
        <p:sp>
          <p:nvSpPr>
            <p:cNvPr id="27" name="Rectangle 26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Cable 101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Spokane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Noon April 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91776" y="4305370"/>
            <a:ext cx="1922446" cy="914400"/>
            <a:chOff x="216669" y="2309855"/>
            <a:chExt cx="1922446" cy="914400"/>
          </a:xfrm>
        </p:grpSpPr>
        <p:sp>
          <p:nvSpPr>
            <p:cNvPr id="30" name="Rectangle 29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Cable 101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Portland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Noon April 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91776" y="5315826"/>
            <a:ext cx="1922446" cy="914400"/>
            <a:chOff x="216669" y="2309855"/>
            <a:chExt cx="1922446" cy="914400"/>
          </a:xfrm>
        </p:grpSpPr>
        <p:sp>
          <p:nvSpPr>
            <p:cNvPr id="33" name="Rectangle 32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6669" y="2428501"/>
              <a:ext cx="1922446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Webinar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Seattle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Noon June‘17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" t="38888" r="72884" b="54115"/>
          <a:stretch/>
        </p:blipFill>
        <p:spPr>
          <a:xfrm>
            <a:off x="6137306" y="1739672"/>
            <a:ext cx="2209800" cy="47982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242886" y="2286700"/>
            <a:ext cx="1927960" cy="682723"/>
            <a:chOff x="211155" y="2298085"/>
            <a:chExt cx="1927960" cy="682723"/>
          </a:xfrm>
        </p:grpSpPr>
        <p:sp>
          <p:nvSpPr>
            <p:cNvPr id="39" name="Rectangle 38"/>
            <p:cNvSpPr/>
            <p:nvPr/>
          </p:nvSpPr>
          <p:spPr>
            <a:xfrm>
              <a:off x="216669" y="2309855"/>
              <a:ext cx="1922446" cy="670953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1155" y="2298085"/>
              <a:ext cx="1922446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white"/>
                  </a:solidFill>
                  <a:latin typeface="Franklin Gothic Medium Cond" panose="020B0606030402020204" pitchFamily="34" charset="0"/>
                </a:rPr>
                <a:t>Webinar</a:t>
              </a:r>
            </a:p>
            <a:p>
              <a:pPr lvl="0" algn="ctr"/>
              <a:r>
                <a:rPr lang="en-US" sz="1200" i="1" dirty="0">
                  <a:solidFill>
                    <a:prstClr val="white"/>
                  </a:solidFill>
                  <a:latin typeface="Franklin Gothic Medium Cond" panose="020B0606030402020204" pitchFamily="34" charset="0"/>
                </a:rPr>
                <a:t>Spokane</a:t>
              </a:r>
              <a:endParaRPr lang="en-US" sz="1200" i="1" dirty="0">
                <a:solidFill>
                  <a:prstClr val="white"/>
                </a:solidFill>
                <a:latin typeface="Franklin Gothic Medium Cond" panose="020B0606030402020204" pitchFamily="34" charset="0"/>
              </a:endParaRPr>
            </a:p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Franklin Gothic Medium Cond" panose="020B0606030402020204" pitchFamily="34" charset="0"/>
                </a:rPr>
                <a:t>Noon </a:t>
              </a:r>
              <a:r>
                <a:rPr lang="en-US" sz="1200" dirty="0">
                  <a:solidFill>
                    <a:prstClr val="white"/>
                  </a:solidFill>
                  <a:latin typeface="Franklin Gothic Medium Cond" panose="020B0606030402020204" pitchFamily="34" charset="0"/>
                </a:rPr>
                <a:t>July‘17</a:t>
              </a:r>
              <a:endParaRPr lang="en-US" sz="1200" dirty="0">
                <a:solidFill>
                  <a:prstClr val="white"/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6246897" y="3055600"/>
            <a:ext cx="1922446" cy="695300"/>
          </a:xfrm>
          <a:prstGeom prst="rect">
            <a:avLst/>
          </a:prstGeom>
          <a:solidFill>
            <a:srgbClr val="4647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242886" y="3826379"/>
            <a:ext cx="1922446" cy="914400"/>
            <a:chOff x="216669" y="2309855"/>
            <a:chExt cx="1922446" cy="914400"/>
          </a:xfrm>
        </p:grpSpPr>
        <p:sp>
          <p:nvSpPr>
            <p:cNvPr id="45" name="Rectangle 44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Member Highlight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Seattle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Evening Sept 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42886" y="4816258"/>
            <a:ext cx="1922446" cy="914400"/>
            <a:chOff x="216669" y="2309855"/>
            <a:chExt cx="1922446" cy="914400"/>
          </a:xfrm>
        </p:grpSpPr>
        <p:sp>
          <p:nvSpPr>
            <p:cNvPr id="48" name="Rectangle 47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Member Highlight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Spokane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Evening Sept ‘17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42886" y="3062098"/>
            <a:ext cx="1922446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Webinar</a:t>
            </a:r>
          </a:p>
          <a:p>
            <a:pPr lvl="0" algn="ctr"/>
            <a:r>
              <a:rPr lang="en-US" sz="1200" i="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Portland</a:t>
            </a:r>
            <a:endParaRPr lang="en-US" sz="1200" i="1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  <a:p>
            <a:pPr lvl="0" algn="ctr"/>
            <a:r>
              <a:rPr lang="en-US" sz="12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Noon </a:t>
            </a:r>
            <a:r>
              <a:rPr lang="en-US" sz="12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Aug ‘17</a:t>
            </a:r>
            <a:endParaRPr lang="en-US" sz="1200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5" t="38889" r="27964" b="53918"/>
          <a:stretch/>
        </p:blipFill>
        <p:spPr>
          <a:xfrm>
            <a:off x="8386010" y="1683272"/>
            <a:ext cx="2133600" cy="493295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8493994" y="2298469"/>
            <a:ext cx="1922446" cy="914400"/>
            <a:chOff x="216669" y="2309855"/>
            <a:chExt cx="1922446" cy="914400"/>
          </a:xfrm>
        </p:grpSpPr>
        <p:sp>
          <p:nvSpPr>
            <p:cNvPr id="52" name="Rectangle 51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Taste of WICT: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Member Highlight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Portland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Evening </a:t>
              </a:r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Oct </a:t>
              </a:r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‘17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236570" y="5806138"/>
            <a:ext cx="1927960" cy="682723"/>
            <a:chOff x="211155" y="2298085"/>
            <a:chExt cx="1927960" cy="682723"/>
          </a:xfrm>
        </p:grpSpPr>
        <p:sp>
          <p:nvSpPr>
            <p:cNvPr id="55" name="Rectangle 54"/>
            <p:cNvSpPr/>
            <p:nvPr/>
          </p:nvSpPr>
          <p:spPr>
            <a:xfrm>
              <a:off x="216669" y="2309855"/>
              <a:ext cx="1922446" cy="670953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1155" y="2298085"/>
              <a:ext cx="1922446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prstClr val="white"/>
                  </a:solidFill>
                  <a:latin typeface="Franklin Gothic Medium Cond" panose="020B0606030402020204" pitchFamily="34" charset="0"/>
                </a:rPr>
                <a:t>Golf Event</a:t>
              </a:r>
              <a:endParaRPr lang="en-US" sz="1400" dirty="0">
                <a:solidFill>
                  <a:prstClr val="white"/>
                </a:solidFill>
                <a:latin typeface="Franklin Gothic Medium Cond" panose="020B0606030402020204" pitchFamily="34" charset="0"/>
              </a:endParaRPr>
            </a:p>
            <a:p>
              <a:pPr lvl="0" algn="ctr"/>
              <a:r>
                <a:rPr lang="en-US" sz="1200" i="1" dirty="0">
                  <a:solidFill>
                    <a:prstClr val="white"/>
                  </a:solidFill>
                  <a:latin typeface="Franklin Gothic Medium Cond" panose="020B0606030402020204" pitchFamily="34" charset="0"/>
                </a:rPr>
                <a:t>Portland</a:t>
              </a:r>
              <a:endParaRPr lang="en-US" sz="1200" i="1" dirty="0">
                <a:solidFill>
                  <a:prstClr val="white"/>
                </a:solidFill>
                <a:latin typeface="Franklin Gothic Medium Cond" panose="020B0606030402020204" pitchFamily="34" charset="0"/>
              </a:endParaRPr>
            </a:p>
            <a:p>
              <a:pPr lvl="0" algn="ctr"/>
              <a:r>
                <a:rPr lang="en-US" sz="1200" dirty="0">
                  <a:solidFill>
                    <a:prstClr val="white"/>
                  </a:solidFill>
                  <a:latin typeface="Franklin Gothic Medium Cond" panose="020B0606030402020204" pitchFamily="34" charset="0"/>
                </a:rPr>
                <a:t>Sept ‘17</a:t>
              </a:r>
              <a:endParaRPr lang="en-US" sz="1200" dirty="0">
                <a:solidFill>
                  <a:prstClr val="white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493994" y="3303854"/>
            <a:ext cx="1945406" cy="914400"/>
            <a:chOff x="216669" y="2309855"/>
            <a:chExt cx="1945406" cy="914400"/>
          </a:xfrm>
        </p:grpSpPr>
        <p:sp>
          <p:nvSpPr>
            <p:cNvPr id="58" name="Rectangle 57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9629" y="2433450"/>
              <a:ext cx="1922446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Tech It Out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Seattle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Morning Nov‘17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493994" y="4319376"/>
            <a:ext cx="1922446" cy="914400"/>
            <a:chOff x="216669" y="2309855"/>
            <a:chExt cx="1922446" cy="914400"/>
          </a:xfrm>
        </p:grpSpPr>
        <p:sp>
          <p:nvSpPr>
            <p:cNvPr id="61" name="Rectangle 60"/>
            <p:cNvSpPr/>
            <p:nvPr/>
          </p:nvSpPr>
          <p:spPr>
            <a:xfrm>
              <a:off x="216669" y="2309855"/>
              <a:ext cx="1922446" cy="914400"/>
            </a:xfrm>
            <a:prstGeom prst="rect">
              <a:avLst/>
            </a:prstGeom>
            <a:solidFill>
              <a:srgbClr val="46474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6669" y="2320779"/>
              <a:ext cx="1922446" cy="89255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SCTE Event: 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WICT Table</a:t>
              </a:r>
            </a:p>
            <a:p>
              <a:pPr algn="ctr"/>
              <a:r>
                <a:rPr lang="en-US" sz="1200" i="1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Portland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TBD</a:t>
              </a:r>
              <a:endParaRPr lang="en-US" sz="1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362200" y="1748294"/>
            <a:ext cx="685800" cy="389797"/>
          </a:xfrm>
          <a:prstGeom prst="rect">
            <a:avLst/>
          </a:prstGeom>
          <a:solidFill>
            <a:srgbClr val="DC1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47123" y="1643167"/>
            <a:ext cx="2138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Q1</a:t>
            </a:r>
            <a:endParaRPr lang="en-US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610099" y="1676113"/>
            <a:ext cx="685800" cy="584775"/>
            <a:chOff x="4495800" y="-986644"/>
            <a:chExt cx="685800" cy="584775"/>
          </a:xfrm>
        </p:grpSpPr>
        <p:sp>
          <p:nvSpPr>
            <p:cNvPr id="71" name="Rectangle 70"/>
            <p:cNvSpPr/>
            <p:nvPr/>
          </p:nvSpPr>
          <p:spPr>
            <a:xfrm>
              <a:off x="4495800" y="-886643"/>
              <a:ext cx="685800" cy="389797"/>
            </a:xfrm>
            <a:prstGeom prst="rect">
              <a:avLst/>
            </a:prstGeom>
            <a:solidFill>
              <a:srgbClr val="DC1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95800" y="-986644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Q2</a:t>
              </a:r>
              <a:endPara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854894" y="1679288"/>
            <a:ext cx="696127" cy="584775"/>
            <a:chOff x="4485473" y="-950026"/>
            <a:chExt cx="696127" cy="462107"/>
          </a:xfrm>
        </p:grpSpPr>
        <p:sp>
          <p:nvSpPr>
            <p:cNvPr id="77" name="Rectangle 76"/>
            <p:cNvSpPr/>
            <p:nvPr/>
          </p:nvSpPr>
          <p:spPr>
            <a:xfrm>
              <a:off x="4495800" y="-886643"/>
              <a:ext cx="685800" cy="389797"/>
            </a:xfrm>
            <a:prstGeom prst="rect">
              <a:avLst/>
            </a:prstGeom>
            <a:solidFill>
              <a:srgbClr val="DC1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85473" y="-950026"/>
              <a:ext cx="685800" cy="46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Q3</a:t>
              </a:r>
              <a:endPara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123598" y="1657651"/>
            <a:ext cx="696127" cy="584775"/>
            <a:chOff x="4485473" y="-950026"/>
            <a:chExt cx="696127" cy="462107"/>
          </a:xfrm>
        </p:grpSpPr>
        <p:sp>
          <p:nvSpPr>
            <p:cNvPr id="82" name="Rectangle 81"/>
            <p:cNvSpPr/>
            <p:nvPr/>
          </p:nvSpPr>
          <p:spPr>
            <a:xfrm>
              <a:off x="4495800" y="-886643"/>
              <a:ext cx="685800" cy="389797"/>
            </a:xfrm>
            <a:prstGeom prst="rect">
              <a:avLst/>
            </a:prstGeom>
            <a:solidFill>
              <a:srgbClr val="DC1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85473" y="-950026"/>
              <a:ext cx="685800" cy="462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Q4</a:t>
              </a:r>
              <a:endParaRPr lang="en-US" sz="3200" dirty="0">
                <a:solidFill>
                  <a:schemeClr val="bg1"/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4724400" y="1737860"/>
            <a:ext cx="457200" cy="45719"/>
          </a:xfrm>
          <a:prstGeom prst="rect">
            <a:avLst/>
          </a:prstGeom>
          <a:solidFill>
            <a:srgbClr val="DC1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6581002"/>
            <a:ext cx="464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Franklin Gothic Book" panose="020B0503020102020204" pitchFamily="34" charset="0"/>
              </a:rPr>
              <a:t>*Spokane events TBD</a:t>
            </a:r>
            <a:endParaRPr lang="en-US" sz="1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59F0A87E2A3D49883DF8CA81A3CED5" ma:contentTypeVersion="1" ma:contentTypeDescription="Create a new document." ma:contentTypeScope="" ma:versionID="cbbb02dffb7ce370428895e8bb07b7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47DDF6-5D67-461B-AA81-ED0696649E3C}"/>
</file>

<file path=customXml/itemProps2.xml><?xml version="1.0" encoding="utf-8"?>
<ds:datastoreItem xmlns:ds="http://schemas.openxmlformats.org/officeDocument/2006/customXml" ds:itemID="{5652E63A-48AB-49C5-BA8A-7EC91B9FABAD}"/>
</file>

<file path=customXml/itemProps3.xml><?xml version="1.0" encoding="utf-8"?>
<ds:datastoreItem xmlns:ds="http://schemas.openxmlformats.org/officeDocument/2006/customXml" ds:itemID="{FF9DBFDF-57CF-4F6A-9CBE-8BDAFD8B8B4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158</Words>
  <Application>Microsoft Office PowerPoint</Application>
  <PresentationFormat>Widescreen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Franklin Gothic Book</vt:lpstr>
      <vt:lpstr>Franklin Gothic Medium Cond</vt:lpstr>
      <vt:lpstr>Office Theme</vt:lpstr>
      <vt:lpstr>PowerPoint Presentation</vt:lpstr>
    </vt:vector>
  </TitlesOfParts>
  <Company>Comcast Cable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Kenison, Stephanie</dc:creator>
  <cp:lastModifiedBy>Kenison, Stephanie</cp:lastModifiedBy>
  <cp:revision>2</cp:revision>
  <dcterms:created xsi:type="dcterms:W3CDTF">2017-01-26T17:12:02Z</dcterms:created>
  <dcterms:modified xsi:type="dcterms:W3CDTF">2017-01-26T17:15:12Z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0x0101006459F0A87E2A3D49883DF8CA81A3CED5</vt:lpwstr>
  </property>
</Properties>
</file>