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7" r:id="rId5"/>
  </p:sldMasterIdLst>
  <p:notesMasterIdLst>
    <p:notesMasterId r:id="rId25"/>
  </p:notesMasterIdLst>
  <p:sldIdLst>
    <p:sldId id="265" r:id="rId6"/>
    <p:sldId id="269" r:id="rId7"/>
    <p:sldId id="301" r:id="rId8"/>
    <p:sldId id="302" r:id="rId9"/>
    <p:sldId id="303" r:id="rId10"/>
    <p:sldId id="292" r:id="rId11"/>
    <p:sldId id="304" r:id="rId12"/>
    <p:sldId id="305" r:id="rId13"/>
    <p:sldId id="288" r:id="rId14"/>
    <p:sldId id="309" r:id="rId15"/>
    <p:sldId id="293" r:id="rId16"/>
    <p:sldId id="306" r:id="rId17"/>
    <p:sldId id="307" r:id="rId18"/>
    <p:sldId id="308" r:id="rId19"/>
    <p:sldId id="311" r:id="rId20"/>
    <p:sldId id="310" r:id="rId21"/>
    <p:sldId id="290" r:id="rId22"/>
    <p:sldId id="312" r:id="rId23"/>
    <p:sldId id="31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A1F"/>
    <a:srgbClr val="DC1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9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BE1D2-6AC3-4465-97D8-ABC9CC6BEAD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48C2B-D2C6-4766-877E-77C5A92CE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8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46C9-9793-45C7-B754-BF1B50971D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9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2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8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3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0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t="34047" r="50756" b="54234"/>
          <a:stretch/>
        </p:blipFill>
        <p:spPr bwMode="auto">
          <a:xfrm>
            <a:off x="0" y="0"/>
            <a:ext cx="9144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143001"/>
            <a:ext cx="9144000" cy="0"/>
          </a:xfrm>
          <a:prstGeom prst="line">
            <a:avLst/>
          </a:prstGeom>
          <a:ln w="38100">
            <a:solidFill>
              <a:srgbClr val="DC1A0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mbresk200\Desktop\WICT_PacificNW_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1764632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7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98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9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26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t="34047" r="50756" b="54234"/>
          <a:stretch/>
        </p:blipFill>
        <p:spPr bwMode="auto">
          <a:xfrm>
            <a:off x="0" y="0"/>
            <a:ext cx="9144000" cy="6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t="34047" r="50756" b="54234"/>
          <a:stretch/>
        </p:blipFill>
        <p:spPr bwMode="auto">
          <a:xfrm>
            <a:off x="0" y="64077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609600"/>
            <a:ext cx="9144000" cy="0"/>
          </a:xfrm>
          <a:prstGeom prst="line">
            <a:avLst/>
          </a:prstGeom>
          <a:ln w="38100">
            <a:solidFill>
              <a:srgbClr val="DC1A0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428510"/>
            <a:ext cx="9144000" cy="0"/>
          </a:xfrm>
          <a:prstGeom prst="line">
            <a:avLst/>
          </a:prstGeom>
          <a:ln w="38100">
            <a:solidFill>
              <a:srgbClr val="DC1A0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8279" y="5586921"/>
            <a:ext cx="677042" cy="75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t="34047" r="50756" b="54234"/>
          <a:stretch/>
        </p:blipFill>
        <p:spPr bwMode="auto">
          <a:xfrm>
            <a:off x="0" y="0"/>
            <a:ext cx="9144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143001"/>
            <a:ext cx="9144000" cy="0"/>
          </a:xfrm>
          <a:prstGeom prst="line">
            <a:avLst/>
          </a:prstGeom>
          <a:ln w="38100">
            <a:solidFill>
              <a:srgbClr val="DC1A0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mbresk200\Desktop\WICT_PacificNW_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00600"/>
            <a:ext cx="1764632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34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78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0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10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2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4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0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9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1FEA2-6A96-4EC9-ABF7-351591B6560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1FEA2-6A96-4EC9-ABF7-351591B6560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C53C-8515-4753-AB08-3B8AF3F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1FEA2-6A96-4EC9-ABF7-351591B656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C53C-8515-4753-AB08-3B8AF3F009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1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emf"/><Relationship Id="rId4" Type="http://schemas.openxmlformats.org/officeDocument/2006/relationships/oleObject" Target="../embeddings/Microsoft_Excel_97-2003_Worksheet2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7" y="0"/>
            <a:ext cx="9143623" cy="6934199"/>
            <a:chOff x="377" y="0"/>
            <a:chExt cx="9143623" cy="69341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841"/>
            <a:stretch/>
          </p:blipFill>
          <p:spPr>
            <a:xfrm>
              <a:off x="377" y="0"/>
              <a:ext cx="9143623" cy="6934199"/>
            </a:xfrm>
            <a:prstGeom prst="rect">
              <a:avLst/>
            </a:prstGeom>
          </p:spPr>
        </p:pic>
        <p:pic>
          <p:nvPicPr>
            <p:cNvPr id="6146" name="Picture 2" descr="https://www.wict.org/_catalogs/masterpage/wict/img/wict-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5518" b="32413"/>
            <a:stretch/>
          </p:blipFill>
          <p:spPr bwMode="auto">
            <a:xfrm>
              <a:off x="3924674" y="3445042"/>
              <a:ext cx="5219326" cy="3489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77" y="1371600"/>
            <a:ext cx="91091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WOMEN IN CABLE TELECOMMUNICATIONS</a:t>
            </a:r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2016 Winter Retreat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7064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Creating Leaders. Together. </a:t>
            </a:r>
          </a:p>
        </p:txBody>
      </p:sp>
    </p:spTree>
    <p:extLst>
      <p:ext uri="{BB962C8B-B14F-4D97-AF65-F5344CB8AC3E}">
        <p14:creationId xmlns:p14="http://schemas.microsoft.com/office/powerpoint/2010/main" val="34174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Transitions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783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Financial Review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663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219200"/>
            <a:ext cx="5821507" cy="6532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50" b="1" dirty="0"/>
          </a:p>
          <a:p>
            <a:pPr algn="ctr"/>
            <a:r>
              <a:rPr lang="en-US" sz="1350" b="1" dirty="0"/>
              <a:t>2016 WICT Pacific NW Chapter Financial Overview</a:t>
            </a:r>
            <a:endParaRPr lang="en-US" sz="1350" dirty="0"/>
          </a:p>
          <a:p>
            <a:r>
              <a:rPr lang="en-US" sz="1350" dirty="0"/>
              <a:t>Income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National Allocations	 $ 5,804.51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Events			 $ 9,335.00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Sponsorships		 $ 2,250.00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Book Club		 $ 2,360.00</a:t>
            </a:r>
          </a:p>
          <a:p>
            <a:r>
              <a:rPr lang="en-US" sz="1350" b="1" dirty="0"/>
              <a:t>Total Revenue		$19,749.51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Expenses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Event Fees		$ 8,610.78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Book Club		$ 1,208.40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Mentor Program	$     492.76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Conf. Scholarships	$  4,786.60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Board Event		$      439.86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PAR			$       894.38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dirty="0"/>
              <a:t>2015 Expenses		$       633.59	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350" b="1" dirty="0"/>
              <a:t>Total Expenses		$17,066.37</a:t>
            </a:r>
          </a:p>
          <a:p>
            <a:endParaRPr lang="en-US" sz="1350" dirty="0"/>
          </a:p>
          <a:p>
            <a:r>
              <a:rPr lang="en-US" sz="1350" b="1" dirty="0"/>
              <a:t>Net Income as of 11/18	$2,683.14</a:t>
            </a:r>
          </a:p>
          <a:p>
            <a:endParaRPr lang="en-US" sz="1350" dirty="0"/>
          </a:p>
          <a:p>
            <a:r>
              <a:rPr lang="en-US" sz="1350" dirty="0"/>
              <a:t>Cash in Hand as of December 31st,2015	</a:t>
            </a:r>
            <a:r>
              <a:rPr lang="en-US" sz="1350" b="1" dirty="0"/>
              <a:t>$12,630.50</a:t>
            </a:r>
          </a:p>
          <a:p>
            <a:endParaRPr lang="en-US" sz="1350" dirty="0"/>
          </a:p>
          <a:p>
            <a:r>
              <a:rPr lang="en-US" sz="1350" dirty="0"/>
              <a:t>Cash in Hand as of Nov , 2016		</a:t>
            </a:r>
            <a:r>
              <a:rPr lang="en-US" sz="1350" b="1" dirty="0"/>
              <a:t>$15,313.64 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6002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030056"/>
              </p:ext>
            </p:extLst>
          </p:nvPr>
        </p:nvGraphicFramePr>
        <p:xfrm>
          <a:off x="304800" y="1371600"/>
          <a:ext cx="7599671" cy="473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Worksheet" r:id="rId5" imgW="11582400" imgH="6943699" progId="Excel.Sheet.8">
                  <p:embed/>
                </p:oleObj>
              </mc:Choice>
              <mc:Fallback>
                <p:oleObj name="Worksheet" r:id="rId5" imgW="11582400" imgH="694369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1371600"/>
                        <a:ext cx="7599671" cy="473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360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484175"/>
              </p:ext>
            </p:extLst>
          </p:nvPr>
        </p:nvGraphicFramePr>
        <p:xfrm>
          <a:off x="533400" y="685801"/>
          <a:ext cx="710199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4" imgW="8086657" imgH="12601575" progId="Excel.Sheet.8">
                  <p:embed/>
                </p:oleObj>
              </mc:Choice>
              <mc:Fallback>
                <p:oleObj name="Worksheet" r:id="rId4" imgW="8086657" imgH="12601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685801"/>
                        <a:ext cx="7101990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58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Financial Review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25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Transitions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7504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2017 PLANNING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36612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0010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Mid-year planning Session</a:t>
            </a:r>
          </a:p>
          <a:p>
            <a:endParaRPr lang="en-US" sz="20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/>
              <a:t>Location: Centralia </a:t>
            </a:r>
            <a:r>
              <a:rPr lang="en-US" dirty="0" err="1" smtClean="0"/>
              <a:t>McMenamin’s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/>
              <a:t>Let’s pick a date!</a:t>
            </a:r>
          </a:p>
          <a:p>
            <a:pPr marL="742950" lvl="1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/>
              <a:t>Tuesday, May 9th</a:t>
            </a:r>
          </a:p>
          <a:p>
            <a:pPr marL="742950" lvl="1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/>
              <a:t>Tuesday</a:t>
            </a:r>
            <a:r>
              <a:rPr lang="en-US" dirty="0"/>
              <a:t>, May </a:t>
            </a:r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endParaRPr lang="en-US" dirty="0"/>
          </a:p>
          <a:p>
            <a:pPr marL="742950" lvl="1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/>
              <a:t>Wednesday</a:t>
            </a:r>
            <a:r>
              <a:rPr lang="en-US" dirty="0"/>
              <a:t>, </a:t>
            </a:r>
            <a:r>
              <a:rPr lang="en-US"/>
              <a:t>May </a:t>
            </a:r>
            <a:r>
              <a:rPr lang="en-US" smtClean="0"/>
              <a:t>17</a:t>
            </a:r>
            <a:r>
              <a:rPr lang="en-US" baseline="30000" smtClean="0"/>
              <a:t>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WICT Mid-Year Retreat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82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667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WICT Mid-Year Retreat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962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hope to see you at:</a:t>
            </a:r>
          </a:p>
          <a:p>
            <a:pPr algn="ctr"/>
            <a:r>
              <a:rPr lang="en-US" dirty="0" smtClean="0"/>
              <a:t>Raven </a:t>
            </a:r>
            <a:r>
              <a:rPr lang="en-US" dirty="0"/>
              <a:t>&amp; Rose – Rookery </a:t>
            </a:r>
            <a:r>
              <a:rPr lang="en-US" dirty="0" smtClean="0"/>
              <a:t>Bar</a:t>
            </a:r>
            <a:endParaRPr lang="en-US" dirty="0"/>
          </a:p>
          <a:p>
            <a:pPr algn="ctr"/>
            <a:r>
              <a:rPr lang="en-US" dirty="0"/>
              <a:t>1331 SW Broadway, Portland</a:t>
            </a:r>
          </a:p>
          <a:p>
            <a:pPr algn="ctr"/>
            <a:r>
              <a:rPr lang="en-US" dirty="0"/>
              <a:t>Reservation 4:30pm</a:t>
            </a:r>
          </a:p>
        </p:txBody>
      </p:sp>
    </p:spTree>
    <p:extLst>
      <p:ext uri="{BB962C8B-B14F-4D97-AF65-F5344CB8AC3E}">
        <p14:creationId xmlns:p14="http://schemas.microsoft.com/office/powerpoint/2010/main" val="14142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0010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DC1A06"/>
                </a:solidFill>
                <a:latin typeface="Franklin Gothic Medium Cond" panose="020B0606030402020204" pitchFamily="34" charset="0"/>
              </a:rPr>
              <a:t>Let’s </a:t>
            </a:r>
            <a:r>
              <a:rPr lang="en-US" sz="24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Warm </a:t>
            </a:r>
            <a:r>
              <a:rPr lang="en-US" sz="2400" dirty="0">
                <a:solidFill>
                  <a:srgbClr val="DC1A06"/>
                </a:solidFill>
                <a:latin typeface="Franklin Gothic Medium Cond" panose="020B0606030402020204" pitchFamily="34" charset="0"/>
              </a:rPr>
              <a:t>U</a:t>
            </a:r>
            <a:r>
              <a:rPr lang="en-US" sz="24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p!</a:t>
            </a:r>
          </a:p>
          <a:p>
            <a:endParaRPr lang="en-US" sz="20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What’s </a:t>
            </a:r>
            <a:r>
              <a:rPr lang="en-US" dirty="0">
                <a:latin typeface="Franklin Gothic Book" panose="020B0503020102020204" pitchFamily="34" charset="0"/>
              </a:rPr>
              <a:t>your name? </a:t>
            </a:r>
            <a:endParaRPr lang="en-US" dirty="0" smtClean="0">
              <a:latin typeface="Franklin Gothic Book" panose="020B05030201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What’s </a:t>
            </a:r>
            <a:r>
              <a:rPr lang="en-US" dirty="0">
                <a:latin typeface="Franklin Gothic Book" panose="020B0503020102020204" pitchFamily="34" charset="0"/>
              </a:rPr>
              <a:t>your board role?</a:t>
            </a: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If </a:t>
            </a:r>
            <a:r>
              <a:rPr lang="en-US" dirty="0">
                <a:latin typeface="Franklin Gothic Book" panose="020B0503020102020204" pitchFamily="34" charset="0"/>
              </a:rPr>
              <a:t>you’ve done DISC or Insights, what your dominant profile?</a:t>
            </a: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If you’ve been on the board, what have you learned (new skills, self-awareness, exposure, etc.)?</a:t>
            </a: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How can our team help with your career advancement in 2017?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WICT Retreat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4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519" y="2304127"/>
            <a:ext cx="1594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Joni Pierce</a:t>
            </a:r>
          </a:p>
          <a:p>
            <a:pPr algn="ctr"/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WICT: President</a:t>
            </a:r>
            <a:endParaRPr lang="en-US" sz="1100" b="1" i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Comcast: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Director</a:t>
            </a:r>
            <a:r>
              <a:rPr lang="en-US" sz="1100" i="1" dirty="0">
                <a:solidFill>
                  <a:prstClr val="black"/>
                </a:solidFill>
              </a:rPr>
              <a:t>, </a:t>
            </a:r>
            <a:r>
              <a:rPr lang="en-US" sz="1100" i="1" dirty="0" smtClean="0">
                <a:solidFill>
                  <a:prstClr val="black"/>
                </a:solidFill>
              </a:rPr>
              <a:t>Business/Sales Operations</a:t>
            </a:r>
            <a:endParaRPr lang="en-US" sz="1100" i="1" dirty="0">
              <a:solidFill>
                <a:prstClr val="black"/>
              </a:solidFill>
            </a:endParaRPr>
          </a:p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6718" y="2368446"/>
            <a:ext cx="15808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Kathleen Martin</a:t>
            </a:r>
          </a:p>
          <a:p>
            <a:pPr algn="ctr"/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WICT: Co-Vice </a:t>
            </a:r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President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Charter: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Director </a:t>
            </a:r>
            <a:r>
              <a:rPr lang="en-US" sz="1100" i="1" dirty="0">
                <a:solidFill>
                  <a:prstClr val="black"/>
                </a:solidFill>
              </a:rPr>
              <a:t>of Human </a:t>
            </a:r>
            <a:r>
              <a:rPr lang="en-US" sz="1100" i="1" dirty="0" smtClean="0">
                <a:solidFill>
                  <a:prstClr val="black"/>
                </a:solidFill>
              </a:rPr>
              <a:t>Resources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516" y="856328"/>
            <a:ext cx="1427949" cy="15240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33400" y="914400"/>
            <a:ext cx="1312918" cy="1345662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ounded Rectangle 15"/>
          <p:cNvSpPr/>
          <p:nvPr/>
        </p:nvSpPr>
        <p:spPr>
          <a:xfrm>
            <a:off x="2182217" y="904959"/>
            <a:ext cx="1382488" cy="1355103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3886200" y="904959"/>
            <a:ext cx="1373401" cy="1399168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3739134" y="2380327"/>
            <a:ext cx="1594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Whitney Joly</a:t>
            </a:r>
          </a:p>
          <a:p>
            <a:pPr algn="ctr"/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WICT: Co-Vice President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Comcast Spotlight: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Sr</a:t>
            </a:r>
            <a:r>
              <a:rPr lang="en-US" sz="1100" i="1" dirty="0">
                <a:solidFill>
                  <a:prstClr val="black"/>
                </a:solidFill>
              </a:rPr>
              <a:t>. Manager, </a:t>
            </a:r>
            <a:r>
              <a:rPr lang="en-US" sz="1100" i="1" dirty="0" smtClean="0">
                <a:solidFill>
                  <a:prstClr val="black"/>
                </a:solidFill>
              </a:rPr>
              <a:t>Marketing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2362200"/>
            <a:ext cx="15736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Andrea </a:t>
            </a:r>
            <a:r>
              <a:rPr lang="en-US" sz="1100" b="1" dirty="0" err="1" smtClean="0">
                <a:solidFill>
                  <a:prstClr val="black"/>
                </a:solidFill>
              </a:rPr>
              <a:t>Kekel</a:t>
            </a:r>
            <a:r>
              <a:rPr lang="en-US" sz="1100" b="1" dirty="0" smtClean="0">
                <a:solidFill>
                  <a:prstClr val="black"/>
                </a:solidFill>
              </a:rPr>
              <a:t> Costello</a:t>
            </a:r>
            <a:endParaRPr lang="en-US" sz="1100" b="1" dirty="0">
              <a:solidFill>
                <a:prstClr val="black"/>
              </a:solidFill>
            </a:endParaRPr>
          </a:p>
          <a:p>
            <a:pPr algn="ctr"/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WICT: Past </a:t>
            </a:r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President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Comcast: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Media </a:t>
            </a:r>
            <a:r>
              <a:rPr lang="en-US" sz="1100" i="1" dirty="0">
                <a:solidFill>
                  <a:prstClr val="black"/>
                </a:solidFill>
              </a:rPr>
              <a:t>Manager, West </a:t>
            </a:r>
            <a:r>
              <a:rPr lang="en-US" sz="1100" i="1" dirty="0" smtClean="0">
                <a:solidFill>
                  <a:prstClr val="black"/>
                </a:solidFill>
              </a:rPr>
              <a:t>Division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95882" y="3615566"/>
            <a:ext cx="1272765" cy="133743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TextBox 20"/>
          <p:cNvSpPr txBox="1"/>
          <p:nvPr/>
        </p:nvSpPr>
        <p:spPr>
          <a:xfrm>
            <a:off x="5486400" y="2362200"/>
            <a:ext cx="14284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Abbie O’Dell</a:t>
            </a:r>
          </a:p>
          <a:p>
            <a:pPr algn="ctr"/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WICT: Secretary</a:t>
            </a:r>
            <a:endParaRPr lang="en-US" sz="1100" b="1" i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Charter: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Manager</a:t>
            </a:r>
            <a:r>
              <a:rPr lang="en-US" sz="1100" i="1" dirty="0">
                <a:solidFill>
                  <a:prstClr val="black"/>
                </a:solidFill>
              </a:rPr>
              <a:t>, Regional Training </a:t>
            </a:r>
            <a:r>
              <a:rPr lang="en-US" sz="1100" i="1" dirty="0" smtClean="0">
                <a:solidFill>
                  <a:prstClr val="black"/>
                </a:solidFill>
              </a:rPr>
              <a:t>Delivery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248" y="4992784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Jacque Hillsbery</a:t>
            </a:r>
          </a:p>
          <a:p>
            <a:pPr algn="ctr"/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WICT: Co-Treasurer</a:t>
            </a:r>
            <a:endParaRPr lang="en-US" sz="1100" b="1" i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Comcast: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Manager</a:t>
            </a:r>
            <a:r>
              <a:rPr lang="en-US" sz="1100" i="1" dirty="0">
                <a:solidFill>
                  <a:prstClr val="black"/>
                </a:solidFill>
              </a:rPr>
              <a:t>, Business Operations</a:t>
            </a:r>
            <a:endParaRPr lang="en-US" sz="1100" dirty="0">
              <a:solidFill>
                <a:prstClr val="black"/>
              </a:solidFill>
            </a:endParaRPr>
          </a:p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2751" y="4989776"/>
            <a:ext cx="137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prstClr val="black"/>
                </a:solidFill>
              </a:rPr>
              <a:t>Pekio</a:t>
            </a:r>
            <a:r>
              <a:rPr lang="en-US" sz="1100" b="1" dirty="0">
                <a:solidFill>
                  <a:prstClr val="black"/>
                </a:solidFill>
              </a:rPr>
              <a:t> </a:t>
            </a:r>
            <a:r>
              <a:rPr lang="en-US" sz="1100" b="1" dirty="0" err="1">
                <a:solidFill>
                  <a:prstClr val="black"/>
                </a:solidFill>
              </a:rPr>
              <a:t>Vergotis</a:t>
            </a:r>
            <a:endParaRPr lang="en-US" sz="1100" b="1" dirty="0">
              <a:solidFill>
                <a:prstClr val="black"/>
              </a:solidFill>
            </a:endParaRPr>
          </a:p>
          <a:p>
            <a:pPr algn="ctr"/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WICT: </a:t>
            </a:r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Co-Treasurer</a:t>
            </a:r>
            <a:endParaRPr lang="en-US" sz="1100" b="1" i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Comcast: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Sr</a:t>
            </a:r>
            <a:r>
              <a:rPr lang="en-US" sz="1100" i="1" dirty="0">
                <a:solidFill>
                  <a:prstClr val="black"/>
                </a:solidFill>
              </a:rPr>
              <a:t>. Analyst, Business Assurance</a:t>
            </a:r>
          </a:p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9134" y="4953000"/>
            <a:ext cx="1671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Jennifer Fischer</a:t>
            </a:r>
          </a:p>
          <a:p>
            <a:pPr algn="ctr"/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WICT: Co-Membership</a:t>
            </a:r>
            <a:endParaRPr lang="en-US" sz="1100" b="1" i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Comcast: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Manager</a:t>
            </a:r>
            <a:r>
              <a:rPr lang="en-US" sz="1100" i="1" dirty="0">
                <a:solidFill>
                  <a:prstClr val="black"/>
                </a:solidFill>
              </a:rPr>
              <a:t>, </a:t>
            </a:r>
            <a:r>
              <a:rPr lang="en-US" sz="1100" i="1" dirty="0" err="1">
                <a:solidFill>
                  <a:prstClr val="black"/>
                </a:solidFill>
              </a:rPr>
              <a:t>InDirect</a:t>
            </a:r>
            <a:r>
              <a:rPr lang="en-US" sz="1100" i="1" dirty="0">
                <a:solidFill>
                  <a:prstClr val="black"/>
                </a:solidFill>
              </a:rPr>
              <a:t> Retail Sales</a:t>
            </a:r>
            <a:endParaRPr lang="en-US" sz="1100" dirty="0">
              <a:solidFill>
                <a:prstClr val="black"/>
              </a:solidFill>
            </a:endParaRPr>
          </a:p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95882" y="5004881"/>
            <a:ext cx="13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Ashley Powers</a:t>
            </a:r>
          </a:p>
          <a:p>
            <a:pPr algn="ctr"/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WICT: Outreach</a:t>
            </a:r>
            <a:endParaRPr lang="en-US" sz="1100" b="1" i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Comcast: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Specialist</a:t>
            </a:r>
            <a:r>
              <a:rPr lang="en-US" sz="1100" i="1" dirty="0">
                <a:solidFill>
                  <a:prstClr val="black"/>
                </a:solidFill>
              </a:rPr>
              <a:t>, Marketing</a:t>
            </a:r>
          </a:p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6400" y="4953000"/>
            <a:ext cx="1512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Tracee Linn</a:t>
            </a:r>
          </a:p>
          <a:p>
            <a:pPr algn="ctr"/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WICT: </a:t>
            </a:r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Co-Membership</a:t>
            </a:r>
            <a:endParaRPr lang="en-US" sz="1100" b="1" i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Charter: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Carrier </a:t>
            </a:r>
            <a:r>
              <a:rPr lang="en-US" sz="1100" i="1" dirty="0">
                <a:solidFill>
                  <a:prstClr val="black"/>
                </a:solidFill>
              </a:rPr>
              <a:t>Account Manager CB</a:t>
            </a:r>
            <a:endParaRPr lang="en-US" sz="1100" dirty="0">
              <a:solidFill>
                <a:prstClr val="black"/>
              </a:solidFill>
            </a:endParaRPr>
          </a:p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254" y="3576142"/>
            <a:ext cx="1408311" cy="14326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3591258"/>
            <a:ext cx="1431105" cy="143268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489" y="3576142"/>
            <a:ext cx="1484511" cy="1432684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7219682" y="914400"/>
            <a:ext cx="1393479" cy="1371600"/>
          </a:xfrm>
          <a:prstGeom prst="roundRect">
            <a:avLst>
              <a:gd name="adj" fmla="val 10000"/>
            </a:avLst>
          </a:prstGeom>
          <a:blipFill rotWithShape="1">
            <a:blip r:embed="rId10"/>
            <a:stretch>
              <a:fillRect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TextBox 34"/>
          <p:cNvSpPr txBox="1"/>
          <p:nvPr/>
        </p:nvSpPr>
        <p:spPr>
          <a:xfrm>
            <a:off x="228600" y="1332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2017 Pacific Northwest Chapter Leaders</a:t>
            </a: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11" y="3556561"/>
            <a:ext cx="926444" cy="1396439"/>
          </a:xfrm>
          <a:prstGeom prst="roundRect">
            <a:avLst/>
          </a:prstGeom>
          <a:ln w="28575" cap="sq">
            <a:solidFill>
              <a:srgbClr val="C33A1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04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835" y="2202359"/>
            <a:ext cx="1591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Kindra Bosch</a:t>
            </a:r>
          </a:p>
          <a:p>
            <a:pPr algn="ctr"/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WICT: Co- </a:t>
            </a:r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Programming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Comcast: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Manager</a:t>
            </a:r>
            <a:r>
              <a:rPr lang="en-US" sz="1100" i="1" dirty="0">
                <a:solidFill>
                  <a:prstClr val="black"/>
                </a:solidFill>
              </a:rPr>
              <a:t>, </a:t>
            </a:r>
            <a:r>
              <a:rPr lang="en-US" sz="1100" i="1" dirty="0" smtClean="0">
                <a:solidFill>
                  <a:prstClr val="black"/>
                </a:solidFill>
              </a:rPr>
              <a:t>Engineering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713" y="2185481"/>
            <a:ext cx="158722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Stephanie Kenison</a:t>
            </a:r>
          </a:p>
          <a:p>
            <a:pPr algn="ctr"/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WICT: Co- Programming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Comcast: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Specialist</a:t>
            </a:r>
            <a:r>
              <a:rPr lang="en-US" sz="1100" i="1" dirty="0">
                <a:solidFill>
                  <a:prstClr val="black"/>
                </a:solidFill>
              </a:rPr>
              <a:t>, Marketing</a:t>
            </a:r>
            <a:endParaRPr lang="en-US" sz="1100" dirty="0">
              <a:solidFill>
                <a:prstClr val="black"/>
              </a:solidFill>
            </a:endParaRPr>
          </a:p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2509" y="2227927"/>
            <a:ext cx="1488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</a:rPr>
              <a:t>Dyana Langley Robinson</a:t>
            </a:r>
          </a:p>
          <a:p>
            <a:pPr algn="ctr"/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WICT: Co-Sponsorship</a:t>
            </a:r>
            <a:endParaRPr lang="en-US" sz="1100" b="1" i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Comcast: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Director</a:t>
            </a:r>
            <a:r>
              <a:rPr lang="en-US" sz="1100" i="1" dirty="0">
                <a:solidFill>
                  <a:prstClr val="black"/>
                </a:solidFill>
              </a:rPr>
              <a:t>, Project </a:t>
            </a:r>
            <a:r>
              <a:rPr lang="en-US" sz="1100" i="1" dirty="0" smtClean="0">
                <a:solidFill>
                  <a:prstClr val="black"/>
                </a:solidFill>
              </a:rPr>
              <a:t>Management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1" y="2261681"/>
            <a:ext cx="15692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Marian Jackson</a:t>
            </a:r>
          </a:p>
          <a:p>
            <a:pPr algn="ctr"/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WICT: Director </a:t>
            </a:r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At Large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Charter: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Director</a:t>
            </a:r>
            <a:r>
              <a:rPr lang="en-US" sz="1100" i="1" dirty="0">
                <a:solidFill>
                  <a:prstClr val="black"/>
                </a:solidFill>
              </a:rPr>
              <a:t>, Government </a:t>
            </a:r>
            <a:r>
              <a:rPr lang="en-US" sz="1100" i="1" dirty="0" smtClean="0">
                <a:solidFill>
                  <a:prstClr val="black"/>
                </a:solidFill>
              </a:rPr>
              <a:t>Relations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2261681"/>
            <a:ext cx="14991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Cindy Riccardo </a:t>
            </a:r>
          </a:p>
          <a:p>
            <a:pPr algn="ctr"/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WICT: Co-Sponsorship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Comcast: Manager</a:t>
            </a:r>
            <a:r>
              <a:rPr lang="en-US" sz="1100" i="1" dirty="0">
                <a:solidFill>
                  <a:prstClr val="black"/>
                </a:solidFill>
              </a:rPr>
              <a:t>, Media Marketing</a:t>
            </a:r>
          </a:p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691" y="4648200"/>
            <a:ext cx="17043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Jan Wachholz</a:t>
            </a:r>
          </a:p>
          <a:p>
            <a:pPr algn="ctr"/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WICT</a:t>
            </a:r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: </a:t>
            </a:r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Co-Communications &amp; Web</a:t>
            </a:r>
            <a:endParaRPr lang="en-US" sz="1100" b="1" i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1100" i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Comcast: </a:t>
            </a:r>
          </a:p>
          <a:p>
            <a:pPr algn="ctr"/>
            <a:r>
              <a:rPr lang="en-US" sz="1100" i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Manager</a:t>
            </a:r>
            <a:r>
              <a:rPr lang="en-US" sz="11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, </a:t>
            </a:r>
            <a:r>
              <a:rPr lang="en-US" sz="1100" i="1" dirty="0" err="1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MultiCultural</a:t>
            </a:r>
            <a:r>
              <a:rPr lang="en-US" sz="11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 Marketing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83182" y="4648200"/>
            <a:ext cx="16506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Mary Rose Breskovich</a:t>
            </a:r>
          </a:p>
          <a:p>
            <a:pPr algn="ctr"/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WICT: Co-Communications &amp; Web</a:t>
            </a:r>
          </a:p>
          <a:p>
            <a:pPr algn="ctr"/>
            <a:r>
              <a:rPr lang="en-US" sz="1100" i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Comcast: </a:t>
            </a:r>
          </a:p>
          <a:p>
            <a:pPr algn="ctr"/>
            <a:r>
              <a:rPr lang="en-US" sz="1100" i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Specialist</a:t>
            </a:r>
            <a:r>
              <a:rPr lang="en-US" sz="11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, Marketing</a:t>
            </a:r>
            <a:endParaRPr lang="en-U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4776281"/>
            <a:ext cx="13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Anita Ewald</a:t>
            </a:r>
          </a:p>
          <a:p>
            <a:pPr algn="ctr"/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WICT: Co-Mentoring</a:t>
            </a:r>
          </a:p>
          <a:p>
            <a:pPr algn="ctr"/>
            <a:r>
              <a:rPr lang="en-US" sz="1100" i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Comcast: </a:t>
            </a:r>
          </a:p>
          <a:p>
            <a:pPr algn="ctr"/>
            <a:r>
              <a:rPr lang="en-US" sz="1100" i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Manager</a:t>
            </a:r>
            <a:r>
              <a:rPr lang="en-US" sz="11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, Engineering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0" y="4792823"/>
            <a:ext cx="174423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Christie Wolgamott</a:t>
            </a:r>
          </a:p>
          <a:p>
            <a:pPr algn="ctr"/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WICT: Director At Large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Comcast Spotlight: Marketing </a:t>
            </a:r>
            <a:r>
              <a:rPr lang="en-US" sz="1100" i="1" dirty="0">
                <a:solidFill>
                  <a:prstClr val="black"/>
                </a:solidFill>
              </a:rPr>
              <a:t>Manager</a:t>
            </a:r>
            <a:endParaRPr lang="en-US" sz="1100" dirty="0">
              <a:solidFill>
                <a:prstClr val="black"/>
              </a:solidFill>
            </a:endParaRPr>
          </a:p>
          <a:p>
            <a:pPr algn="ctr"/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30602" y="4769562"/>
            <a:ext cx="13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Savanah Service</a:t>
            </a:r>
          </a:p>
          <a:p>
            <a:pPr algn="ctr"/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WICT: </a:t>
            </a:r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Co-Mentoring</a:t>
            </a:r>
            <a:endParaRPr lang="en-US" sz="1100" b="1" i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1100" i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Comcast: </a:t>
            </a:r>
          </a:p>
          <a:p>
            <a:pPr algn="ctr"/>
            <a:r>
              <a:rPr lang="en-US" sz="1100" i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Assistant </a:t>
            </a:r>
            <a:r>
              <a:rPr lang="en-US" sz="1100" i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Store </a:t>
            </a:r>
            <a:r>
              <a:rPr lang="en-US" sz="1100" i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Manager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65" y="899034"/>
            <a:ext cx="1336322" cy="1319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392" y="899034"/>
            <a:ext cx="1290322" cy="1301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989" y="914400"/>
            <a:ext cx="1361662" cy="1350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602" y="935829"/>
            <a:ext cx="1257797" cy="1350171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514314" y="3344878"/>
            <a:ext cx="1239219" cy="1290672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ounded Rectangle 32"/>
          <p:cNvSpPr/>
          <p:nvPr/>
        </p:nvSpPr>
        <p:spPr>
          <a:xfrm>
            <a:off x="2217039" y="3361894"/>
            <a:ext cx="1303675" cy="1273655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ounded Rectangle 34"/>
          <p:cNvSpPr/>
          <p:nvPr/>
        </p:nvSpPr>
        <p:spPr>
          <a:xfrm>
            <a:off x="7360462" y="914409"/>
            <a:ext cx="1318202" cy="1312079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7436662" y="3300592"/>
            <a:ext cx="1335081" cy="1500008"/>
          </a:xfrm>
          <a:prstGeom prst="roundRect">
            <a:avLst>
              <a:gd name="adj" fmla="val 10000"/>
            </a:avLst>
          </a:prstGeom>
          <a:blipFill rotWithShape="1">
            <a:blip r:embed="rId9"/>
            <a:stretch>
              <a:fillRect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Rounded Rectangle 36"/>
          <p:cNvSpPr/>
          <p:nvPr/>
        </p:nvSpPr>
        <p:spPr>
          <a:xfrm>
            <a:off x="3954953" y="3357053"/>
            <a:ext cx="1226648" cy="1291147"/>
          </a:xfrm>
          <a:prstGeom prst="roundRect">
            <a:avLst>
              <a:gd name="adj" fmla="val 10000"/>
            </a:avLst>
          </a:prstGeom>
          <a:blipFill rotWithShape="1">
            <a:blip r:embed="rId10"/>
            <a:stretch>
              <a:fillRect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0602" y="3309623"/>
            <a:ext cx="1392599" cy="149097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28600" y="1332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2017 Pacific Northwest Chapter Leaders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8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443432"/>
            <a:ext cx="152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Danielle Wade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r>
              <a:rPr lang="en-US" sz="1100" b="1" i="1" dirty="0" smtClean="0">
                <a:solidFill>
                  <a:srgbClr val="C0504D">
                    <a:lumMod val="75000"/>
                  </a:srgbClr>
                </a:solidFill>
              </a:rPr>
              <a:t>WICT: Advisor</a:t>
            </a:r>
            <a:endParaRPr lang="en-US" sz="1100" b="1" i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Charter: 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Area Vice President</a:t>
            </a:r>
            <a:endParaRPr lang="en-US" sz="1100" i="1" dirty="0">
              <a:solidFill>
                <a:prstClr val="black"/>
              </a:solidFill>
            </a:endParaRPr>
          </a:p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2466689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Megan Bishop</a:t>
            </a:r>
            <a:endParaRPr lang="en-US" sz="1100" b="1" i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WICT: Advisor</a:t>
            </a:r>
          </a:p>
          <a:p>
            <a:pPr algn="ctr"/>
            <a:r>
              <a:rPr lang="en-US" sz="1100" i="1" dirty="0">
                <a:solidFill>
                  <a:prstClr val="black"/>
                </a:solidFill>
              </a:rPr>
              <a:t>Comcast:</a:t>
            </a:r>
          </a:p>
          <a:p>
            <a:pPr algn="ctr"/>
            <a:r>
              <a:rPr lang="en-US" sz="1100" i="1" dirty="0">
                <a:solidFill>
                  <a:prstClr val="black"/>
                </a:solidFill>
              </a:rPr>
              <a:t>Vice </a:t>
            </a:r>
            <a:r>
              <a:rPr lang="en-US" sz="1100" i="1" dirty="0" smtClean="0">
                <a:solidFill>
                  <a:prstClr val="black"/>
                </a:solidFill>
              </a:rPr>
              <a:t>President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Finance </a:t>
            </a:r>
            <a:r>
              <a:rPr lang="en-US" sz="1100" i="1" dirty="0">
                <a:solidFill>
                  <a:prstClr val="black"/>
                </a:solidFill>
              </a:rPr>
              <a:t>&amp; Accounting</a:t>
            </a:r>
          </a:p>
          <a:p>
            <a:pPr algn="ctr"/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2473404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prstClr val="black"/>
                </a:solidFill>
              </a:rPr>
              <a:t>Rodrigo Lopez</a:t>
            </a:r>
          </a:p>
          <a:p>
            <a:pPr algn="ctr"/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WICT: Advisor</a:t>
            </a:r>
          </a:p>
          <a:p>
            <a:pPr algn="ctr"/>
            <a:r>
              <a:rPr lang="en-US" sz="1100" i="1" dirty="0">
                <a:solidFill>
                  <a:prstClr val="black"/>
                </a:solidFill>
              </a:rPr>
              <a:t>Comcast :</a:t>
            </a:r>
          </a:p>
          <a:p>
            <a:pPr algn="ctr"/>
            <a:r>
              <a:rPr lang="en-US" sz="1100" i="1" dirty="0">
                <a:solidFill>
                  <a:prstClr val="black"/>
                </a:solidFill>
              </a:rPr>
              <a:t>Region </a:t>
            </a:r>
            <a:endParaRPr lang="en-US" sz="1100" i="1" dirty="0" smtClean="0">
              <a:solidFill>
                <a:prstClr val="black"/>
              </a:solidFill>
            </a:endParaRP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Senior </a:t>
            </a:r>
            <a:r>
              <a:rPr lang="en-US" sz="1100" i="1" dirty="0">
                <a:solidFill>
                  <a:prstClr val="black"/>
                </a:solidFill>
              </a:rPr>
              <a:t>Vice President</a:t>
            </a:r>
          </a:p>
          <a:p>
            <a:pPr algn="ctr"/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399" y="2438400"/>
            <a:ext cx="1482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prstClr val="black"/>
                </a:solidFill>
              </a:rPr>
              <a:t>Drew Bruno</a:t>
            </a:r>
            <a:endParaRPr lang="en-US" sz="1100" b="1" i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en-US" sz="1100" b="1" i="1" dirty="0">
                <a:solidFill>
                  <a:srgbClr val="C0504D">
                    <a:lumMod val="75000"/>
                  </a:srgbClr>
                </a:solidFill>
              </a:rPr>
              <a:t>WICT: Advisor</a:t>
            </a:r>
          </a:p>
          <a:p>
            <a:pPr algn="ctr"/>
            <a:r>
              <a:rPr lang="en-US" sz="1100" i="1" dirty="0">
                <a:solidFill>
                  <a:prstClr val="black"/>
                </a:solidFill>
              </a:rPr>
              <a:t>Comcast Spotlight: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Regional</a:t>
            </a:r>
          </a:p>
          <a:p>
            <a:pPr algn="ctr"/>
            <a:r>
              <a:rPr lang="en-US" sz="1100" i="1" dirty="0" smtClean="0">
                <a:solidFill>
                  <a:prstClr val="black"/>
                </a:solidFill>
              </a:rPr>
              <a:t>Vice </a:t>
            </a:r>
            <a:r>
              <a:rPr lang="en-US" sz="1100" i="1" dirty="0">
                <a:solidFill>
                  <a:prstClr val="black"/>
                </a:solidFill>
              </a:rPr>
              <a:t>President</a:t>
            </a:r>
          </a:p>
          <a:p>
            <a:pPr algn="ctr"/>
            <a:endParaRPr lang="en-US" sz="11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092167"/>
            <a:ext cx="1482199" cy="14224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711" y="1066852"/>
            <a:ext cx="1447748" cy="1447748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800600" y="1079726"/>
            <a:ext cx="1373204" cy="1282474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7000" b="-37000"/>
            </a:stretch>
          </a:blipFill>
        </p:spPr>
        <p:style>
          <a:lnRef idx="3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574" y="1025291"/>
            <a:ext cx="1381353" cy="14031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8600" y="1332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2017 Pacific Northwest Chapter Leaders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0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2016 Highlights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324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5257800"/>
            <a:ext cx="5943600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How are we communicating?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5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0010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How are we communicating?</a:t>
            </a:r>
          </a:p>
          <a:p>
            <a:endParaRPr lang="en-US" sz="20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Monthly Board Meetings?</a:t>
            </a: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Monthly Pres/VP Pre-Meetings</a:t>
            </a: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Quarterly strategic meetings</a:t>
            </a: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Emails – subject heading starts with WICT (or should we innovate?)</a:t>
            </a:r>
          </a:p>
          <a:p>
            <a:pPr marL="285750" indent="-285750">
              <a:lnSpc>
                <a:spcPct val="150000"/>
              </a:lnSpc>
              <a:buClr>
                <a:srgbClr val="DC1A06"/>
              </a:buClr>
              <a:buSzPct val="90000"/>
              <a:buFont typeface="Franklin Gothic Book" panose="020B0503020102020204" pitchFamily="34" charset="0"/>
              <a:buChar char="♦"/>
            </a:pPr>
            <a:r>
              <a:rPr lang="en-US" dirty="0" smtClean="0">
                <a:latin typeface="Franklin Gothic Book" panose="020B0503020102020204" pitchFamily="34" charset="0"/>
              </a:rPr>
              <a:t>Storing documents on WICT Connects (or should we innovate?)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48" y="228600"/>
            <a:ext cx="6333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WICT Retreat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r="21803"/>
          <a:stretch/>
        </p:blipFill>
        <p:spPr bwMode="auto">
          <a:xfrm>
            <a:off x="0" y="1"/>
            <a:ext cx="9144000" cy="457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1"/>
          <a:stretch/>
        </p:blipFill>
        <p:spPr>
          <a:xfrm>
            <a:off x="0" y="0"/>
            <a:ext cx="9144000" cy="4572001"/>
          </a:xfrm>
          <a:prstGeom prst="rect">
            <a:avLst/>
          </a:prstGeom>
        </p:spPr>
      </p:pic>
      <p:pic>
        <p:nvPicPr>
          <p:cNvPr id="5" name="Picture 2" descr="https://www.wict.org/_catalogs/masterpage/wict/img/wict-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18" b="32413"/>
          <a:stretch/>
        </p:blipFill>
        <p:spPr bwMode="auto">
          <a:xfrm>
            <a:off x="6490734" y="2798273"/>
            <a:ext cx="2653266" cy="177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5425440"/>
            <a:ext cx="4918352" cy="7315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National Conference</a:t>
            </a:r>
            <a:endParaRPr lang="en-US" sz="36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406" y="196283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Creating Leaders. </a:t>
            </a:r>
            <a:r>
              <a:rPr lang="en-US" sz="4000" dirty="0" smtClean="0">
                <a:solidFill>
                  <a:srgbClr val="DC1A06"/>
                </a:solidFill>
                <a:latin typeface="Franklin Gothic Medium Cond" panose="020B0606030402020204" pitchFamily="34" charset="0"/>
              </a:rPr>
              <a:t>Together.</a:t>
            </a:r>
            <a:r>
              <a:rPr lang="en-US" sz="4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6636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Franklin Gothic Medium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9F0A87E2A3D49883DF8CA81A3CED5" ma:contentTypeVersion="1" ma:contentTypeDescription="Create a new document." ma:contentTypeScope="" ma:versionID="cbbb02dffb7ce370428895e8bb07b74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0D0328-875A-407A-984C-24BAEB43D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FB0EC7-82AB-47DB-9E8C-085ED71A8721}">
  <ds:schemaRefs>
    <ds:schemaRef ds:uri="http://purl.org/dc/terms/"/>
    <ds:schemaRef ds:uri="http://schemas.microsoft.com/office/2006/metadata/properties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C5FA29-48AB-47D5-9F08-00369E831B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</TotalTime>
  <Words>526</Words>
  <Application>Microsoft Office PowerPoint</Application>
  <PresentationFormat>On-screen Show (4:3)</PresentationFormat>
  <Paragraphs>178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Breskovich, Mary Rose</dc:creator>
  <cp:lastModifiedBy>O'Dell, Abbie E</cp:lastModifiedBy>
  <cp:revision>46</cp:revision>
  <dcterms:created xsi:type="dcterms:W3CDTF">2016-04-19T15:57:53Z</dcterms:created>
  <dcterms:modified xsi:type="dcterms:W3CDTF">2016-12-05T22:44:37Z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0x0101006459F0A87E2A3D49883DF8CA81A3CED5</vt:lpwstr>
  </property>
</Properties>
</file>