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65" r:id="rId2"/>
    <p:sldId id="269" r:id="rId3"/>
    <p:sldId id="256" r:id="rId4"/>
    <p:sldId id="264" r:id="rId5"/>
    <p:sldId id="259" r:id="rId6"/>
    <p:sldId id="292" r:id="rId7"/>
    <p:sldId id="293" r:id="rId8"/>
    <p:sldId id="294" r:id="rId9"/>
    <p:sldId id="295" r:id="rId10"/>
    <p:sldId id="296" r:id="rId11"/>
    <p:sldId id="288" r:id="rId12"/>
    <p:sldId id="270" r:id="rId13"/>
    <p:sldId id="289" r:id="rId14"/>
    <p:sldId id="285" r:id="rId15"/>
    <p:sldId id="286" r:id="rId16"/>
    <p:sldId id="297" r:id="rId17"/>
    <p:sldId id="271" r:id="rId18"/>
    <p:sldId id="272" r:id="rId19"/>
    <p:sldId id="282" r:id="rId20"/>
    <p:sldId id="274" r:id="rId21"/>
    <p:sldId id="275" r:id="rId22"/>
    <p:sldId id="283" r:id="rId23"/>
    <p:sldId id="277" r:id="rId24"/>
    <p:sldId id="284" r:id="rId25"/>
    <p:sldId id="279" r:id="rId26"/>
    <p:sldId id="280" r:id="rId27"/>
    <p:sldId id="281" r:id="rId28"/>
    <p:sldId id="290" r:id="rId29"/>
    <p:sldId id="267" r:id="rId30"/>
    <p:sldId id="26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1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BE1D2-6AC3-4465-97D8-ABC9CC6BEAD3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48C2B-D2C6-4766-877E-77C5A92CE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8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48C2B-D2C6-4766-877E-77C5A92CE8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49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48C2B-D2C6-4766-877E-77C5A92CE87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47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FEA2-6A96-4EC9-ABF7-351591B6560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53C-8515-4753-AB08-3B8AF3F0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FEA2-6A96-4EC9-ABF7-351591B6560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53C-8515-4753-AB08-3B8AF3F0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2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FEA2-6A96-4EC9-ABF7-351591B6560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53C-8515-4753-AB08-3B8AF3F0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81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3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4" t="34047" r="50756" b="54234"/>
          <a:stretch/>
        </p:blipFill>
        <p:spPr bwMode="auto">
          <a:xfrm>
            <a:off x="0" y="0"/>
            <a:ext cx="91440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1143001"/>
            <a:ext cx="9144000" cy="0"/>
          </a:xfrm>
          <a:prstGeom prst="line">
            <a:avLst/>
          </a:prstGeom>
          <a:ln w="38100">
            <a:solidFill>
              <a:srgbClr val="DC1A0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C:\Users\mbresk200\Desktop\WICT_PacificNW_CMY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00600"/>
            <a:ext cx="1764632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73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FEA2-6A96-4EC9-ABF7-351591B6560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53C-8515-4753-AB08-3B8AF3F0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9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FEA2-6A96-4EC9-ABF7-351591B6560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53C-8515-4753-AB08-3B8AF3F0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3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FEA2-6A96-4EC9-ABF7-351591B6560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53C-8515-4753-AB08-3B8AF3F0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4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FEA2-6A96-4EC9-ABF7-351591B6560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53C-8515-4753-AB08-3B8AF3F0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0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FEA2-6A96-4EC9-ABF7-351591B6560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53C-8515-4753-AB08-3B8AF3F0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9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FEA2-6A96-4EC9-ABF7-351591B6560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53C-8515-4753-AB08-3B8AF3F0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FEA2-6A96-4EC9-ABF7-351591B6560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53C-8515-4753-AB08-3B8AF3F0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0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1FEA2-6A96-4EC9-ABF7-351591B6560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BC53C-8515-4753-AB08-3B8AF3F0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5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oleObject" Target="../embeddings/Microsoft_Excel_97-2003_Worksheet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77" y="0"/>
            <a:ext cx="9143623" cy="6934199"/>
            <a:chOff x="377" y="0"/>
            <a:chExt cx="9143623" cy="69341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841"/>
            <a:stretch/>
          </p:blipFill>
          <p:spPr>
            <a:xfrm>
              <a:off x="377" y="0"/>
              <a:ext cx="9143623" cy="6934199"/>
            </a:xfrm>
            <a:prstGeom prst="rect">
              <a:avLst/>
            </a:prstGeom>
          </p:spPr>
        </p:pic>
        <p:pic>
          <p:nvPicPr>
            <p:cNvPr id="6146" name="Picture 2" descr="https://www.wict.org/_catalogs/masterpage/wict/img/wict-logo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5518" b="32413"/>
            <a:stretch/>
          </p:blipFill>
          <p:spPr bwMode="auto">
            <a:xfrm>
              <a:off x="3924674" y="3445042"/>
              <a:ext cx="5219326" cy="3489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77" y="1371600"/>
            <a:ext cx="91091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WOMEN IN CABLE TELECOMMUNICATIONS</a:t>
            </a:r>
            <a:r>
              <a:rPr lang="en-U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2016 Retreat</a:t>
            </a:r>
            <a:endParaRPr lang="en-US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27064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Creating Leaders. Together. </a:t>
            </a:r>
          </a:p>
        </p:txBody>
      </p:sp>
    </p:spTree>
    <p:extLst>
      <p:ext uri="{BB962C8B-B14F-4D97-AF65-F5344CB8AC3E}">
        <p14:creationId xmlns:p14="http://schemas.microsoft.com/office/powerpoint/2010/main" val="341747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676509" y="962784"/>
          <a:ext cx="5822156" cy="4979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4" imgW="7762943" imgH="6638835" progId="Excel.Sheet.8">
                  <p:embed/>
                </p:oleObj>
              </mc:Choice>
              <mc:Fallback>
                <p:oleObj name="Worksheet" r:id="rId4" imgW="7762943" imgH="66388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509" y="962784"/>
                        <a:ext cx="5822156" cy="4979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83" y="1034870"/>
            <a:ext cx="507530" cy="57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632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" r="21803"/>
          <a:stretch/>
        </p:blipFill>
        <p:spPr bwMode="auto">
          <a:xfrm>
            <a:off x="0" y="1"/>
            <a:ext cx="9144000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1"/>
          <a:stretch/>
        </p:blipFill>
        <p:spPr>
          <a:xfrm>
            <a:off x="0" y="0"/>
            <a:ext cx="9144000" cy="4572001"/>
          </a:xfrm>
          <a:prstGeom prst="rect">
            <a:avLst/>
          </a:prstGeom>
        </p:spPr>
      </p:pic>
      <p:pic>
        <p:nvPicPr>
          <p:cNvPr id="5" name="Picture 2" descr="https://www.wict.org/_catalogs/masterpage/wict/img/wict-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18" b="32413"/>
          <a:stretch/>
        </p:blipFill>
        <p:spPr bwMode="auto">
          <a:xfrm>
            <a:off x="6490734" y="2798273"/>
            <a:ext cx="2653266" cy="177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5425440"/>
            <a:ext cx="4918352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MEMBERSHIP</a:t>
            </a:r>
            <a:endParaRPr lang="en-US" sz="3600" dirty="0">
              <a:solidFill>
                <a:srgbClr val="DC1A06"/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105400" y="5410200"/>
            <a:ext cx="0" cy="76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257800" y="5606534"/>
            <a:ext cx="2092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Franklin Gothic Medium Cond" panose="020B0606030402020204" pitchFamily="34" charset="0"/>
              </a:rPr>
              <a:t>2016 Mid-Year Retreat</a:t>
            </a:r>
          </a:p>
        </p:txBody>
      </p:sp>
      <p:sp>
        <p:nvSpPr>
          <p:cNvPr id="9" name="Rectangle 8"/>
          <p:cNvSpPr/>
          <p:nvPr/>
        </p:nvSpPr>
        <p:spPr>
          <a:xfrm>
            <a:off x="-2406" y="196283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Creating Leaders. </a:t>
            </a:r>
            <a:r>
              <a:rPr lang="en-US" sz="40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Together.</a:t>
            </a:r>
            <a:r>
              <a:rPr lang="en-US" sz="4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8663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1624" y="6324600"/>
            <a:ext cx="6019800" cy="76200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WICT Pacific NW Chapter New Member Webinar</a:t>
            </a:r>
            <a:r>
              <a:rPr lang="en-US" sz="2000" dirty="0" smtClean="0">
                <a:latin typeface="Franklin Gothic Book" panose="020B0503020102020204" pitchFamily="34" charset="0"/>
              </a:rPr>
              <a:t/>
            </a:r>
            <a:br>
              <a:rPr lang="en-US" sz="2000" dirty="0" smtClean="0">
                <a:latin typeface="Franklin Gothic Book" panose="020B0503020102020204" pitchFamily="34" charset="0"/>
              </a:rPr>
            </a:br>
            <a:r>
              <a:rPr lang="en-US" sz="2000" dirty="0" smtClean="0">
                <a:latin typeface="Franklin Gothic Book" panose="020B0503020102020204" pitchFamily="34" charset="0"/>
              </a:rPr>
              <a:t>scheduled for </a:t>
            </a:r>
            <a:r>
              <a:rPr lang="en-US" sz="2000" b="1" dirty="0" smtClean="0">
                <a:latin typeface="Franklin Gothic Book" panose="020B0503020102020204" pitchFamily="34" charset="0"/>
              </a:rPr>
              <a:t>Friday, June 3rd, 11:30-Noon</a:t>
            </a:r>
            <a:br>
              <a:rPr lang="en-US" sz="2000" b="1" dirty="0" smtClean="0">
                <a:latin typeface="Franklin Gothic Book" panose="020B0503020102020204" pitchFamily="34" charset="0"/>
              </a:rPr>
            </a:br>
            <a:r>
              <a:rPr lang="en-US" sz="2000" b="1" dirty="0" smtClean="0">
                <a:latin typeface="Franklin Gothic Book" panose="020B0503020102020204" pitchFamily="34" charset="0"/>
              </a:rPr>
              <a:t/>
            </a:r>
            <a:br>
              <a:rPr lang="en-US" sz="2000" b="1" dirty="0" smtClean="0">
                <a:latin typeface="Franklin Gothic Book" panose="020B0503020102020204" pitchFamily="34" charset="0"/>
              </a:rPr>
            </a:br>
            <a:endParaRPr lang="en-US" sz="2000" b="1" dirty="0">
              <a:latin typeface="Franklin Gothic Book" panose="020B0503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5824" y="2667000"/>
            <a:ext cx="8610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COE Recruit-A-Member Roadshows Planned (Dates TBD):</a:t>
            </a:r>
          </a:p>
          <a:p>
            <a:endParaRPr lang="en-US" sz="1400" dirty="0" smtClean="0">
              <a:latin typeface="Franklin Gothic Book" panose="020B0503020102020204" pitchFamily="34" charset="0"/>
            </a:endParaRPr>
          </a:p>
          <a:p>
            <a:pPr marL="285750" lvl="0" indent="-285750"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dirty="0" smtClean="0">
                <a:latin typeface="Franklin Gothic Book" panose="020B0503020102020204" pitchFamily="34" charset="0"/>
              </a:rPr>
              <a:t>Beaverton </a:t>
            </a:r>
            <a:r>
              <a:rPr lang="en-US" dirty="0">
                <a:latin typeface="Franklin Gothic Book" panose="020B0503020102020204" pitchFamily="34" charset="0"/>
              </a:rPr>
              <a:t> </a:t>
            </a:r>
          </a:p>
          <a:p>
            <a:pPr marL="285750" lvl="0" indent="-285750"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dirty="0">
                <a:latin typeface="Franklin Gothic Book" panose="020B0503020102020204" pitchFamily="34" charset="0"/>
              </a:rPr>
              <a:t>Lynnwood  </a:t>
            </a:r>
          </a:p>
          <a:p>
            <a:pPr marL="285750" lvl="0" indent="-285750"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dirty="0">
                <a:latin typeface="Franklin Gothic Book" panose="020B0503020102020204" pitchFamily="34" charset="0"/>
              </a:rPr>
              <a:t>Fife  </a:t>
            </a:r>
          </a:p>
          <a:p>
            <a:pPr marL="285750" indent="-285750"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dirty="0" smtClean="0">
                <a:latin typeface="Franklin Gothic Book" panose="020B0503020102020204" pitchFamily="34" charset="0"/>
              </a:rPr>
              <a:t>Spokane</a:t>
            </a:r>
          </a:p>
        </p:txBody>
      </p:sp>
      <p:sp>
        <p:nvSpPr>
          <p:cNvPr id="5" name="Rectangle 4"/>
          <p:cNvSpPr/>
          <p:nvPr/>
        </p:nvSpPr>
        <p:spPr>
          <a:xfrm>
            <a:off x="425824" y="1371600"/>
            <a:ext cx="8610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New Chapter Membership Numbers are in!</a:t>
            </a:r>
          </a:p>
          <a:p>
            <a:endParaRPr lang="en-US" sz="1400" dirty="0" smtClean="0">
              <a:latin typeface="Franklin Gothic Book" panose="020B0503020102020204" pitchFamily="34" charset="0"/>
            </a:endParaRPr>
          </a:p>
          <a:p>
            <a:pPr marL="285750" indent="-285750"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sz="1600" dirty="0" smtClean="0">
                <a:latin typeface="Franklin Gothic Book" panose="020B0503020102020204" pitchFamily="34" charset="0"/>
              </a:rPr>
              <a:t>We’ve beaten our new member goal by </a:t>
            </a:r>
            <a:r>
              <a:rPr lang="en-US" sz="1600" b="1" dirty="0" smtClean="0">
                <a:latin typeface="Franklin Gothic Book" panose="020B0503020102020204" pitchFamily="34" charset="0"/>
              </a:rPr>
              <a:t>27%</a:t>
            </a:r>
            <a:endParaRPr lang="en-US" sz="1600" b="1" dirty="0">
              <a:latin typeface="Franklin Gothic Book" panose="020B0503020102020204" pitchFamily="34" charset="0"/>
            </a:endParaRPr>
          </a:p>
          <a:p>
            <a:pPr marL="285750" indent="-285750"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sz="1600" dirty="0" smtClean="0">
                <a:latin typeface="Franklin Gothic Book" panose="020B0503020102020204" pitchFamily="34" charset="0"/>
              </a:rPr>
              <a:t>Renewals are slowly on the rise. We are currently at </a:t>
            </a:r>
            <a:r>
              <a:rPr lang="en-US" sz="1600" b="1" dirty="0" smtClean="0">
                <a:latin typeface="Franklin Gothic Book" panose="020B0503020102020204" pitchFamily="34" charset="0"/>
              </a:rPr>
              <a:t>88%, </a:t>
            </a:r>
            <a:r>
              <a:rPr lang="en-US" sz="1600" dirty="0" smtClean="0">
                <a:latin typeface="Franklin Gothic Book" panose="020B0503020102020204" pitchFamily="34" charset="0"/>
              </a:rPr>
              <a:t>a 6% rise over last reporting. </a:t>
            </a:r>
            <a:endParaRPr lang="en-US" sz="1600" dirty="0">
              <a:latin typeface="Franklin Gothic Book" panose="020B0503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824" y="4495800"/>
            <a:ext cx="75751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Outreach Update: </a:t>
            </a:r>
          </a:p>
          <a:p>
            <a:endParaRPr lang="en-US" sz="1400" b="1" dirty="0" smtClean="0">
              <a:latin typeface="Franklin Gothic Book" panose="020B0503020102020204" pitchFamily="34" charset="0"/>
            </a:endParaRPr>
          </a:p>
          <a:p>
            <a:r>
              <a:rPr lang="en-US" dirty="0" smtClean="0">
                <a:latin typeface="Franklin Gothic Book" panose="020B0503020102020204" pitchFamily="34" charset="0"/>
              </a:rPr>
              <a:t>Beatriz working with Whitney to create a non-Comcast, non-member distribution list to be used to invite these individuals to our events, gaining exposure and networking to increase participation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748" y="228600"/>
            <a:ext cx="633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Membership &amp; Outreach Update</a:t>
            </a:r>
            <a:endParaRPr lang="en-US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6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" r="21803"/>
          <a:stretch/>
        </p:blipFill>
        <p:spPr bwMode="auto">
          <a:xfrm>
            <a:off x="0" y="1"/>
            <a:ext cx="9144000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1"/>
          <a:stretch/>
        </p:blipFill>
        <p:spPr>
          <a:xfrm>
            <a:off x="0" y="0"/>
            <a:ext cx="9144000" cy="4572001"/>
          </a:xfrm>
          <a:prstGeom prst="rect">
            <a:avLst/>
          </a:prstGeom>
        </p:spPr>
      </p:pic>
      <p:pic>
        <p:nvPicPr>
          <p:cNvPr id="5" name="Picture 2" descr="https://www.wict.org/_catalogs/masterpage/wict/img/wict-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18" b="32413"/>
          <a:stretch/>
        </p:blipFill>
        <p:spPr bwMode="auto">
          <a:xfrm>
            <a:off x="6490734" y="2798273"/>
            <a:ext cx="2653266" cy="177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5425440"/>
            <a:ext cx="4918352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MENTORING PROGRAM</a:t>
            </a:r>
            <a:endParaRPr lang="en-US" sz="3600" dirty="0">
              <a:solidFill>
                <a:srgbClr val="DC1A06"/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19600" y="5410200"/>
            <a:ext cx="0" cy="76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0" y="5606534"/>
            <a:ext cx="2092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Franklin Gothic Medium Cond" panose="020B0606030402020204" pitchFamily="34" charset="0"/>
              </a:rPr>
              <a:t>2016 Mid-Year Retreat</a:t>
            </a:r>
          </a:p>
        </p:txBody>
      </p:sp>
      <p:sp>
        <p:nvSpPr>
          <p:cNvPr id="9" name="Rectangle 8"/>
          <p:cNvSpPr/>
          <p:nvPr/>
        </p:nvSpPr>
        <p:spPr>
          <a:xfrm>
            <a:off x="-2406" y="196283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Creating Leaders. </a:t>
            </a:r>
            <a:r>
              <a:rPr lang="en-US" sz="40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Together.</a:t>
            </a:r>
            <a:r>
              <a:rPr lang="en-US" sz="4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36612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335643"/>
            <a:ext cx="82296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Increased </a:t>
            </a:r>
            <a:r>
              <a:rPr lang="en-US" dirty="0">
                <a:latin typeface="+mj-lt"/>
              </a:rPr>
              <a:t>participation by over 300%!</a:t>
            </a:r>
          </a:p>
          <a:p>
            <a:pPr marL="742950" lvl="1" indent="-285750"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sz="1600" dirty="0"/>
              <a:t>2015 = 14 total participants (7 mentees/7 mentors)</a:t>
            </a:r>
          </a:p>
          <a:p>
            <a:pPr marL="742950" lvl="1" indent="-285750"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sz="1600" dirty="0"/>
              <a:t>2016 = 46 total participants (29 mentees/17 mentors</a:t>
            </a:r>
            <a:r>
              <a:rPr lang="en-US" sz="1600" dirty="0" smtClean="0"/>
              <a:t>)</a:t>
            </a:r>
          </a:p>
          <a:p>
            <a:pPr lvl="1">
              <a:buClr>
                <a:srgbClr val="DC1A06"/>
              </a:buClr>
              <a:buSzPct val="90000"/>
            </a:pPr>
            <a:endParaRPr lang="en-US" sz="1100" dirty="0"/>
          </a:p>
          <a:p>
            <a:r>
              <a:rPr lang="en-US" dirty="0" smtClean="0">
                <a:latin typeface="+mj-lt"/>
              </a:rPr>
              <a:t>Increased </a:t>
            </a:r>
            <a:r>
              <a:rPr lang="en-US" dirty="0">
                <a:latin typeface="+mj-lt"/>
              </a:rPr>
              <a:t>diversity with 5 male mentors and healthy representation from all Comcast regional departments.</a:t>
            </a:r>
          </a:p>
          <a:p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dirty="0" smtClean="0">
                <a:latin typeface="+mj-lt"/>
              </a:rPr>
              <a:t>Introduction </a:t>
            </a:r>
            <a:r>
              <a:rPr lang="en-US" dirty="0">
                <a:latin typeface="+mj-lt"/>
              </a:rPr>
              <a:t>of WICT talk to demonstrate growth and provide a tangible accomplishment.</a:t>
            </a:r>
          </a:p>
          <a:p>
            <a:pPr marL="742950" lvl="1" indent="-285750"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sz="1600" dirty="0"/>
              <a:t>Topics are WICT touchstones through the lens of our event themes “Influence and Confidence”.</a:t>
            </a:r>
          </a:p>
          <a:p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dirty="0" smtClean="0">
                <a:latin typeface="+mj-lt"/>
              </a:rPr>
              <a:t>New </a:t>
            </a:r>
            <a:r>
              <a:rPr lang="en-US" dirty="0">
                <a:latin typeface="+mj-lt"/>
              </a:rPr>
              <a:t>mentor/mentee formation.</a:t>
            </a:r>
          </a:p>
          <a:p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dirty="0" smtClean="0">
                <a:latin typeface="+mj-lt"/>
              </a:rPr>
              <a:t>Paired </a:t>
            </a:r>
            <a:r>
              <a:rPr lang="en-US" dirty="0">
                <a:latin typeface="+mj-lt"/>
              </a:rPr>
              <a:t>groups focus areas are: </a:t>
            </a:r>
          </a:p>
          <a:p>
            <a:pPr marL="742950" lvl="1" indent="-285750"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sz="1600" dirty="0"/>
              <a:t>Communication</a:t>
            </a:r>
          </a:p>
          <a:p>
            <a:pPr marL="742950" lvl="1" indent="-285750"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sz="1600" dirty="0"/>
              <a:t>Public speaking</a:t>
            </a:r>
          </a:p>
          <a:p>
            <a:pPr marL="742950" lvl="1" indent="-285750"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sz="1600" dirty="0"/>
              <a:t>Project management</a:t>
            </a:r>
          </a:p>
          <a:p>
            <a:pPr marL="742950" lvl="1" indent="-285750"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sz="1600" dirty="0"/>
              <a:t>Professional brand development</a:t>
            </a:r>
          </a:p>
          <a:p>
            <a:pPr marL="742950" lvl="1" indent="-285750"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sz="1600" dirty="0"/>
              <a:t>Finance</a:t>
            </a:r>
          </a:p>
          <a:p>
            <a:pPr marL="742950" lvl="1" indent="-285750"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sz="1600" dirty="0"/>
              <a:t>Decision making </a:t>
            </a:r>
          </a:p>
          <a:p>
            <a:pPr marL="742950" lvl="1" indent="-285750"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sz="1600" dirty="0"/>
              <a:t>Employee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748" y="228600"/>
            <a:ext cx="633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Mentoring Program Update</a:t>
            </a:r>
            <a:endParaRPr lang="en-US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2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432679"/>
            <a:ext cx="77724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4/15/2016 – Mentoring Kickoff (huge success</a:t>
            </a:r>
            <a:r>
              <a:rPr lang="en-US" sz="2000" dirty="0" smtClean="0">
                <a:latin typeface="+mj-lt"/>
              </a:rPr>
              <a:t>!)</a:t>
            </a:r>
            <a:br>
              <a:rPr lang="en-US" sz="2000" dirty="0" smtClean="0">
                <a:latin typeface="+mj-lt"/>
              </a:rPr>
            </a:b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Determining desired forum for midpoint check in</a:t>
            </a:r>
            <a:r>
              <a:rPr lang="en-US" sz="2000" dirty="0" smtClean="0">
                <a:latin typeface="+mj-lt"/>
              </a:rPr>
              <a:t>.</a:t>
            </a:r>
            <a:br>
              <a:rPr lang="en-US" sz="2000" dirty="0" smtClean="0">
                <a:latin typeface="+mj-lt"/>
              </a:rPr>
            </a:b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Plan and execute Graduation ceremony (October</a:t>
            </a:r>
            <a:r>
              <a:rPr lang="en-US" sz="2000" dirty="0" smtClean="0">
                <a:latin typeface="+mj-lt"/>
              </a:rPr>
              <a:t>).</a:t>
            </a:r>
            <a:br>
              <a:rPr lang="en-US" sz="2000" dirty="0" smtClean="0">
                <a:latin typeface="+mj-lt"/>
              </a:rPr>
            </a:br>
            <a:endParaRPr lang="en-US" sz="2000" dirty="0"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Goals for the graduation</a:t>
            </a:r>
          </a:p>
          <a:p>
            <a:pPr marL="1200150" lvl="2" indent="-285750"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dirty="0"/>
              <a:t>Add sophistication through scheduling a late afternoon/early evening timeframe.</a:t>
            </a:r>
          </a:p>
          <a:p>
            <a:pPr marL="1200150" lvl="2" indent="-285750"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dirty="0"/>
              <a:t>Serve appetizers and beverages.</a:t>
            </a:r>
          </a:p>
          <a:p>
            <a:pPr marL="1200150" lvl="2" indent="-285750"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dirty="0"/>
              <a:t>Secure Regional executive to give a commencement speech.</a:t>
            </a:r>
          </a:p>
          <a:p>
            <a:pPr marL="1200150" lvl="2" indent="-285750"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dirty="0"/>
              <a:t>Invite Women’s Network.</a:t>
            </a:r>
          </a:p>
          <a:p>
            <a:pPr marL="1200150" lvl="2" indent="-285750"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dirty="0"/>
              <a:t>Confirm if “WICT talks” can be recorded.</a:t>
            </a:r>
          </a:p>
          <a:p>
            <a:pPr marL="1200150" lvl="2" indent="-285750"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dirty="0"/>
              <a:t>Determine how we can bring together the OR and WA groups digitally.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748" y="228600"/>
            <a:ext cx="633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Mentoring Program – Next Steps</a:t>
            </a:r>
            <a:endParaRPr lang="en-US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78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" r="21803"/>
          <a:stretch/>
        </p:blipFill>
        <p:spPr bwMode="auto">
          <a:xfrm>
            <a:off x="0" y="1"/>
            <a:ext cx="9144000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1"/>
          <a:stretch/>
        </p:blipFill>
        <p:spPr>
          <a:xfrm>
            <a:off x="0" y="0"/>
            <a:ext cx="9144000" cy="4572001"/>
          </a:xfrm>
          <a:prstGeom prst="rect">
            <a:avLst/>
          </a:prstGeom>
        </p:spPr>
      </p:pic>
      <p:pic>
        <p:nvPicPr>
          <p:cNvPr id="5" name="Picture 2" descr="https://www.wict.org/_catalogs/masterpage/wict/img/wict-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18" b="32413"/>
          <a:stretch/>
        </p:blipFill>
        <p:spPr bwMode="auto">
          <a:xfrm>
            <a:off x="6490734" y="2798273"/>
            <a:ext cx="2653266" cy="177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5425440"/>
            <a:ext cx="4918352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SCHOLARSHIP UPDATE </a:t>
            </a:r>
            <a:endParaRPr lang="en-US" sz="3600" dirty="0">
              <a:solidFill>
                <a:srgbClr val="DC1A06"/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19600" y="5410200"/>
            <a:ext cx="0" cy="76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0" y="5606534"/>
            <a:ext cx="2092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Franklin Gothic Medium Cond" panose="020B0606030402020204" pitchFamily="34" charset="0"/>
              </a:rPr>
              <a:t>2016 Mid-Year Retreat</a:t>
            </a:r>
          </a:p>
        </p:txBody>
      </p:sp>
      <p:sp>
        <p:nvSpPr>
          <p:cNvPr id="9" name="Rectangle 8"/>
          <p:cNvSpPr/>
          <p:nvPr/>
        </p:nvSpPr>
        <p:spPr>
          <a:xfrm>
            <a:off x="-2406" y="196283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Creating Leaders. </a:t>
            </a:r>
            <a:r>
              <a:rPr lang="en-US" sz="40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Together.</a:t>
            </a:r>
            <a:r>
              <a:rPr lang="en-US" sz="4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72402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dirty="0" smtClean="0"/>
              <a:t>Programming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r>
              <a:rPr lang="en-US" dirty="0" smtClean="0"/>
              <a:t>2016 Mid-Year Retreat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" r="21803"/>
          <a:stretch/>
        </p:blipFill>
        <p:spPr bwMode="auto">
          <a:xfrm>
            <a:off x="0" y="1"/>
            <a:ext cx="9144000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" y="5425440"/>
            <a:ext cx="4343400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PROGRAMMING UPDATE</a:t>
            </a:r>
            <a:endParaRPr lang="en-US" sz="3600" dirty="0">
              <a:solidFill>
                <a:srgbClr val="DC1A06"/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48200" y="5410200"/>
            <a:ext cx="0" cy="76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800600" y="5606534"/>
            <a:ext cx="2092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Franklin Gothic Medium Cond" panose="020B0606030402020204" pitchFamily="34" charset="0"/>
              </a:rPr>
              <a:t>2016 Mid-Year Retreat</a:t>
            </a:r>
          </a:p>
        </p:txBody>
      </p:sp>
    </p:spTree>
    <p:extLst>
      <p:ext uri="{BB962C8B-B14F-4D97-AF65-F5344CB8AC3E}">
        <p14:creationId xmlns:p14="http://schemas.microsoft.com/office/powerpoint/2010/main" val="3957458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sz="1800" dirty="0">
                <a:latin typeface="Franklin Gothic Book" panose="020B0503020102020204" pitchFamily="34" charset="0"/>
              </a:rPr>
              <a:t> </a:t>
            </a:r>
            <a:r>
              <a:rPr lang="en-US" sz="1800" dirty="0" smtClean="0">
                <a:latin typeface="Franklin Gothic Book" panose="020B0503020102020204" pitchFamily="34" charset="0"/>
              </a:rPr>
              <a:t>Negotiation Workshop w/Margaret Neale – January</a:t>
            </a:r>
          </a:p>
          <a:p>
            <a:pPr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sz="1800" dirty="0">
                <a:latin typeface="Franklin Gothic Book" panose="020B0503020102020204" pitchFamily="34" charset="0"/>
              </a:rPr>
              <a:t> </a:t>
            </a:r>
            <a:r>
              <a:rPr lang="en-US" sz="1800" dirty="0" smtClean="0">
                <a:latin typeface="Franklin Gothic Book" panose="020B0503020102020204" pitchFamily="34" charset="0"/>
              </a:rPr>
              <a:t>Mentorship Program &amp; Kickoff Lunch – April</a:t>
            </a:r>
          </a:p>
          <a:p>
            <a:pPr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sz="1800" dirty="0">
                <a:latin typeface="Franklin Gothic Book" panose="020B0503020102020204" pitchFamily="34" charset="0"/>
              </a:rPr>
              <a:t> </a:t>
            </a:r>
            <a:r>
              <a:rPr lang="en-US" sz="1800" dirty="0" smtClean="0">
                <a:latin typeface="Franklin Gothic Book" panose="020B0503020102020204" pitchFamily="34" charset="0"/>
              </a:rPr>
              <a:t>WICT Leadership Scholarship – February</a:t>
            </a:r>
          </a:p>
          <a:p>
            <a:pPr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sz="1800" dirty="0">
                <a:latin typeface="Franklin Gothic Book" panose="020B0503020102020204" pitchFamily="34" charset="0"/>
              </a:rPr>
              <a:t> </a:t>
            </a:r>
            <a:r>
              <a:rPr lang="en-US" sz="1800" dirty="0" smtClean="0">
                <a:latin typeface="Franklin Gothic Book" panose="020B0503020102020204" pitchFamily="34" charset="0"/>
              </a:rPr>
              <a:t>Book Club: The Confidence Effect by Grace </a:t>
            </a:r>
            <a:r>
              <a:rPr lang="en-US" sz="1800" dirty="0" err="1" smtClean="0">
                <a:latin typeface="Franklin Gothic Book" panose="020B0503020102020204" pitchFamily="34" charset="0"/>
              </a:rPr>
              <a:t>Killelea</a:t>
            </a:r>
            <a:r>
              <a:rPr lang="en-US" sz="1800" dirty="0" smtClean="0">
                <a:latin typeface="Franklin Gothic Book" panose="020B0503020102020204" pitchFamily="34" charset="0"/>
              </a:rPr>
              <a:t> – April – June</a:t>
            </a:r>
          </a:p>
          <a:p>
            <a:pPr lvl="1"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sz="1800" dirty="0" smtClean="0">
                <a:latin typeface="Franklin Gothic Book" panose="020B0503020102020204" pitchFamily="34" charset="0"/>
              </a:rPr>
              <a:t>June 8</a:t>
            </a:r>
            <a:r>
              <a:rPr lang="en-US" sz="1800" baseline="30000" dirty="0" smtClean="0">
                <a:latin typeface="Franklin Gothic Book" panose="020B0503020102020204" pitchFamily="34" charset="0"/>
              </a:rPr>
              <a:t>th</a:t>
            </a:r>
            <a:r>
              <a:rPr lang="en-US" sz="1800" dirty="0" smtClean="0">
                <a:latin typeface="Franklin Gothic Book" panose="020B0503020102020204" pitchFamily="34" charset="0"/>
              </a:rPr>
              <a:t> – Book review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9748" y="228600"/>
            <a:ext cx="633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Recap</a:t>
            </a:r>
            <a:endParaRPr lang="en-US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50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dirty="0" smtClean="0"/>
              <a:t>Programming update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rgbClr val="DC1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" r="21803"/>
          <a:stretch/>
        </p:blipFill>
        <p:spPr bwMode="auto">
          <a:xfrm>
            <a:off x="0" y="1"/>
            <a:ext cx="9144000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5425440"/>
            <a:ext cx="4343400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latin typeface="Franklin Gothic Medium Cond" panose="020B0606030402020204" pitchFamily="34" charset="0"/>
              </a:rPr>
              <a:t>2</a:t>
            </a:r>
            <a:r>
              <a:rPr lang="en-US" sz="3600" baseline="30000" dirty="0" smtClean="0">
                <a:latin typeface="Franklin Gothic Medium Cond" panose="020B0606030402020204" pitchFamily="34" charset="0"/>
              </a:rPr>
              <a:t>ND</a:t>
            </a:r>
            <a:r>
              <a:rPr lang="en-US" sz="3600" dirty="0" smtClean="0">
                <a:latin typeface="Franklin Gothic Medium Cond" panose="020B0606030402020204" pitchFamily="34" charset="0"/>
              </a:rPr>
              <a:t> HALF - 2016</a:t>
            </a:r>
            <a:endParaRPr lang="en-US" sz="3600" dirty="0">
              <a:latin typeface="Franklin Gothic Medium Cond" panose="020B06060304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48200" y="5410200"/>
            <a:ext cx="0" cy="762000"/>
          </a:xfrm>
          <a:prstGeom prst="line">
            <a:avLst/>
          </a:prstGeom>
          <a:ln w="19050">
            <a:solidFill>
              <a:srgbClr val="DC1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800600" y="5606534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Franklin Gothic Medium Cond" panose="020B0606030402020204" pitchFamily="34" charset="0"/>
              </a:rPr>
              <a:t>What’s coming…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00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447800"/>
            <a:ext cx="80010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DC1A06"/>
                </a:solidFill>
                <a:latin typeface="Franklin Gothic Medium Cond" panose="020B0606030402020204" pitchFamily="34" charset="0"/>
              </a:rPr>
              <a:t>Let’s </a:t>
            </a:r>
            <a:r>
              <a:rPr lang="en-US" sz="24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Warm </a:t>
            </a:r>
            <a:r>
              <a:rPr lang="en-US" sz="2400" dirty="0">
                <a:solidFill>
                  <a:srgbClr val="DC1A06"/>
                </a:solidFill>
                <a:latin typeface="Franklin Gothic Medium Cond" panose="020B0606030402020204" pitchFamily="34" charset="0"/>
              </a:rPr>
              <a:t>U</a:t>
            </a:r>
            <a:r>
              <a:rPr lang="en-US" sz="24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p!</a:t>
            </a:r>
          </a:p>
          <a:p>
            <a:endParaRPr lang="en-US" sz="2000" dirty="0">
              <a:solidFill>
                <a:srgbClr val="DC1A06"/>
              </a:solidFill>
              <a:latin typeface="Franklin Gothic Medium Cond" panose="020B06060304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dirty="0" smtClean="0">
                <a:latin typeface="Franklin Gothic Book" panose="020B0503020102020204" pitchFamily="34" charset="0"/>
              </a:rPr>
              <a:t>What’s </a:t>
            </a:r>
            <a:r>
              <a:rPr lang="en-US" dirty="0">
                <a:latin typeface="Franklin Gothic Book" panose="020B0503020102020204" pitchFamily="34" charset="0"/>
              </a:rPr>
              <a:t>your name? </a:t>
            </a:r>
            <a:endParaRPr lang="en-US" dirty="0" smtClean="0">
              <a:latin typeface="Franklin Gothic Book" panose="020B05030201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dirty="0" smtClean="0">
                <a:latin typeface="Franklin Gothic Book" panose="020B0503020102020204" pitchFamily="34" charset="0"/>
              </a:rPr>
              <a:t>What’s </a:t>
            </a:r>
            <a:r>
              <a:rPr lang="en-US" dirty="0">
                <a:latin typeface="Franklin Gothic Book" panose="020B0503020102020204" pitchFamily="34" charset="0"/>
              </a:rPr>
              <a:t>your board role?</a:t>
            </a:r>
          </a:p>
          <a:p>
            <a:pPr marL="285750" indent="-285750"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dirty="0" smtClean="0">
                <a:latin typeface="Franklin Gothic Book" panose="020B0503020102020204" pitchFamily="34" charset="0"/>
              </a:rPr>
              <a:t>What </a:t>
            </a:r>
            <a:r>
              <a:rPr lang="en-US" dirty="0">
                <a:latin typeface="Franklin Gothic Book" panose="020B0503020102020204" pitchFamily="34" charset="0"/>
              </a:rPr>
              <a:t>have you been working on so far?</a:t>
            </a:r>
          </a:p>
          <a:p>
            <a:pPr marL="285750" indent="-285750"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dirty="0" smtClean="0">
                <a:latin typeface="Franklin Gothic Book" panose="020B0503020102020204" pitchFamily="34" charset="0"/>
              </a:rPr>
              <a:t>If </a:t>
            </a:r>
            <a:r>
              <a:rPr lang="en-US" dirty="0">
                <a:latin typeface="Franklin Gothic Book" panose="020B0503020102020204" pitchFamily="34" charset="0"/>
              </a:rPr>
              <a:t>you’ve done DISC or Insights, what your dominant profile?</a:t>
            </a:r>
          </a:p>
          <a:p>
            <a:pPr marL="285750" indent="-285750"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dirty="0" smtClean="0">
                <a:latin typeface="Franklin Gothic Book" panose="020B0503020102020204" pitchFamily="34" charset="0"/>
              </a:rPr>
              <a:t>What’s </a:t>
            </a:r>
            <a:r>
              <a:rPr lang="en-US" dirty="0">
                <a:latin typeface="Franklin Gothic Book" panose="020B0503020102020204" pitchFamily="34" charset="0"/>
              </a:rPr>
              <a:t>something that you are working on from a personal development perspective?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748" y="228600"/>
            <a:ext cx="633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WICT Retreat</a:t>
            </a:r>
            <a:endParaRPr lang="en-US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446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77724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sz="2400" dirty="0" smtClean="0">
                <a:latin typeface="Franklin Gothic Medium Cond" panose="020B0606030402020204" pitchFamily="34" charset="0"/>
              </a:rPr>
              <a:t> Branding You w/Leigh Farrow – June 28</a:t>
            </a:r>
            <a:r>
              <a:rPr lang="en-US" sz="2400" baseline="30000" dirty="0" smtClean="0">
                <a:latin typeface="Franklin Gothic Medium Cond" panose="020B0606030402020204" pitchFamily="34" charset="0"/>
              </a:rPr>
              <a:t>th</a:t>
            </a:r>
            <a:endParaRPr lang="en-US" sz="2400" dirty="0" smtClean="0">
              <a:latin typeface="Franklin Gothic Medium Cond" panose="020B0606030402020204" pitchFamily="34" charset="0"/>
            </a:endParaRPr>
          </a:p>
          <a:p>
            <a:pPr lvl="1"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sz="1800" dirty="0" smtClean="0">
                <a:latin typeface="Franklin Gothic Book" panose="020B0503020102020204" pitchFamily="34" charset="0"/>
              </a:rPr>
              <a:t>In-Person in Seattle</a:t>
            </a:r>
          </a:p>
          <a:p>
            <a:pPr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sz="2400" dirty="0" smtClean="0">
                <a:latin typeface="Franklin Gothic Medium Cond" panose="020B0606030402020204" pitchFamily="34" charset="0"/>
              </a:rPr>
              <a:t> Grace </a:t>
            </a:r>
            <a:r>
              <a:rPr lang="en-US" sz="2400" dirty="0" err="1" smtClean="0">
                <a:latin typeface="Franklin Gothic Medium Cond" panose="020B0606030402020204" pitchFamily="34" charset="0"/>
              </a:rPr>
              <a:t>Killelea</a:t>
            </a:r>
            <a:r>
              <a:rPr lang="en-US" sz="2400" dirty="0" smtClean="0">
                <a:latin typeface="Franklin Gothic Medium Cond" panose="020B0606030402020204" pitchFamily="34" charset="0"/>
              </a:rPr>
              <a:t> Event – August 9</a:t>
            </a:r>
            <a:r>
              <a:rPr lang="en-US" sz="2400" baseline="30000" dirty="0" smtClean="0">
                <a:latin typeface="Franklin Gothic Medium Cond" panose="020B0606030402020204" pitchFamily="34" charset="0"/>
              </a:rPr>
              <a:t>th</a:t>
            </a:r>
            <a:endParaRPr lang="en-US" sz="2400" dirty="0" smtClean="0">
              <a:latin typeface="Franklin Gothic Medium Cond" panose="020B0606030402020204" pitchFamily="34" charset="0"/>
            </a:endParaRPr>
          </a:p>
          <a:p>
            <a:pPr lvl="1"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sz="1800" dirty="0" smtClean="0">
                <a:latin typeface="Franklin Gothic Book" panose="020B0503020102020204" pitchFamily="34" charset="0"/>
              </a:rPr>
              <a:t>In-Person in Kirkland, WA</a:t>
            </a:r>
          </a:p>
          <a:p>
            <a:pPr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sz="2000" dirty="0" smtClean="0">
                <a:latin typeface="Franklin Gothic Medium Cond" panose="020B0606030402020204" pitchFamily="34" charset="0"/>
              </a:rPr>
              <a:t> </a:t>
            </a:r>
            <a:r>
              <a:rPr lang="en-US" sz="2400" dirty="0" smtClean="0">
                <a:latin typeface="Franklin Gothic Medium Cond" panose="020B0606030402020204" pitchFamily="34" charset="0"/>
              </a:rPr>
              <a:t>Mentor Program Mid-Point Check-In &amp; Graduation</a:t>
            </a:r>
          </a:p>
          <a:p>
            <a:pPr lvl="1"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sz="1800" dirty="0" smtClean="0">
                <a:latin typeface="Franklin Gothic Book" panose="020B0503020102020204" pitchFamily="34" charset="0"/>
              </a:rPr>
              <a:t>Aug. 10 &amp; Oct. 20 (Kindra &amp; Savanah) – </a:t>
            </a:r>
            <a:r>
              <a:rPr lang="en-US" sz="1800" i="1" dirty="0" smtClean="0">
                <a:solidFill>
                  <a:srgbClr val="DC1A06"/>
                </a:solidFill>
                <a:latin typeface="Franklin Gothic Book" panose="020B0503020102020204" pitchFamily="34" charset="0"/>
              </a:rPr>
              <a:t>Need final dates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748" y="228600"/>
            <a:ext cx="633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2</a:t>
            </a:r>
            <a:r>
              <a:rPr lang="en-US" sz="3200" baseline="30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nd</a:t>
            </a:r>
            <a:r>
              <a:rPr lang="en-U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Half of 2016 – In Progress</a:t>
            </a:r>
            <a:endParaRPr lang="en-US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73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77724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ranklin Gothic Medium Cond" panose="020B0606030402020204" pitchFamily="34" charset="0"/>
              </a:rPr>
              <a:t>New Member Webinar – June 15</a:t>
            </a:r>
            <a:r>
              <a:rPr lang="en-US" sz="2400" baseline="30000" dirty="0" smtClean="0">
                <a:latin typeface="Franklin Gothic Medium Cond" panose="020B0606030402020204" pitchFamily="34" charset="0"/>
              </a:rPr>
              <a:t>th</a:t>
            </a:r>
            <a:r>
              <a:rPr lang="en-US" sz="2400" dirty="0" smtClean="0">
                <a:latin typeface="Franklin Gothic Medium Cond" panose="020B0606030402020204" pitchFamily="34" charset="0"/>
              </a:rPr>
              <a:t> 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ranklin Gothic Medium Cond" panose="020B0606030402020204" pitchFamily="34" charset="0"/>
              </a:rPr>
              <a:t> Taste </a:t>
            </a:r>
            <a:r>
              <a:rPr lang="en-US" sz="2400" dirty="0">
                <a:latin typeface="Franklin Gothic Medium Cond" panose="020B0606030402020204" pitchFamily="34" charset="0"/>
              </a:rPr>
              <a:t>of </a:t>
            </a:r>
            <a:r>
              <a:rPr lang="en-US" sz="2400" dirty="0" smtClean="0">
                <a:latin typeface="Franklin Gothic Medium Cond" panose="020B0606030402020204" pitchFamily="34" charset="0"/>
              </a:rPr>
              <a:t>WICT – Sept. 14</a:t>
            </a:r>
            <a:r>
              <a:rPr lang="en-US" sz="2400" baseline="30000" dirty="0" smtClean="0">
                <a:latin typeface="Franklin Gothic Medium Cond" panose="020B0606030402020204" pitchFamily="34" charset="0"/>
              </a:rPr>
              <a:t>th</a:t>
            </a:r>
            <a:r>
              <a:rPr lang="en-US" sz="2400" dirty="0" smtClean="0">
                <a:latin typeface="Franklin Gothic Medium Cond" panose="020B0606030402020204" pitchFamily="34" charset="0"/>
              </a:rPr>
              <a:t> </a:t>
            </a:r>
            <a:endParaRPr lang="en-US" sz="2400" dirty="0">
              <a:latin typeface="Franklin Gothic Medium Cond" panose="020B0606030402020204" pitchFamily="34" charset="0"/>
            </a:endParaRP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Marian Jackson – possible speaker in Portland</a:t>
            </a:r>
            <a:endParaRPr lang="en-US" sz="1800" dirty="0"/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DC1A06"/>
                </a:solidFill>
              </a:rPr>
              <a:t> </a:t>
            </a:r>
            <a:r>
              <a:rPr lang="en-US" sz="2400" dirty="0">
                <a:latin typeface="+mj-lt"/>
              </a:rPr>
              <a:t>Book Club: Crucial </a:t>
            </a:r>
            <a:r>
              <a:rPr lang="en-US" sz="2400" dirty="0" smtClean="0">
                <a:latin typeface="+mj-lt"/>
              </a:rPr>
              <a:t>Conversations – Dec. 8</a:t>
            </a:r>
            <a:r>
              <a:rPr lang="en-US" sz="2400" baseline="30000" dirty="0" smtClean="0">
                <a:latin typeface="+mj-lt"/>
              </a:rPr>
              <a:t>th</a:t>
            </a:r>
            <a:r>
              <a:rPr lang="en-US" sz="2400" dirty="0" smtClean="0">
                <a:latin typeface="+mj-lt"/>
              </a:rPr>
              <a:t> </a:t>
            </a:r>
            <a:endParaRPr lang="en-US" sz="2400" dirty="0">
              <a:latin typeface="+mj-lt"/>
            </a:endParaRP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In-person event in Portland in </a:t>
            </a:r>
            <a:r>
              <a:rPr lang="en-US" sz="1800" dirty="0" smtClean="0"/>
              <a:t>Q4 </a:t>
            </a:r>
            <a:r>
              <a:rPr lang="en-US" sz="1800" i="1" dirty="0" smtClean="0">
                <a:solidFill>
                  <a:srgbClr val="DC1A06"/>
                </a:solidFill>
              </a:rPr>
              <a:t>(pair with retreat)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DC1A06"/>
                </a:solidFill>
              </a:rPr>
              <a:t> </a:t>
            </a:r>
            <a:r>
              <a:rPr lang="en-US" sz="2400" dirty="0" smtClean="0">
                <a:latin typeface="+mj-lt"/>
              </a:rPr>
              <a:t>Tech </a:t>
            </a:r>
            <a:r>
              <a:rPr lang="en-US" sz="2400" dirty="0">
                <a:latin typeface="+mj-lt"/>
              </a:rPr>
              <a:t>It </a:t>
            </a:r>
            <a:r>
              <a:rPr lang="en-US" sz="2400" dirty="0" smtClean="0">
                <a:latin typeface="+mj-lt"/>
              </a:rPr>
              <a:t>Out – Oct. 11</a:t>
            </a:r>
            <a:r>
              <a:rPr lang="en-US" sz="2400" baseline="30000" dirty="0" smtClean="0">
                <a:latin typeface="+mj-lt"/>
              </a:rPr>
              <a:t>th</a:t>
            </a:r>
            <a:r>
              <a:rPr lang="en-US" sz="2400" dirty="0" smtClean="0">
                <a:latin typeface="+mj-lt"/>
              </a:rPr>
              <a:t> 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Portland</a:t>
            </a:r>
            <a:endParaRPr lang="en-US" sz="1800" dirty="0"/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DC1A06"/>
                </a:solidFill>
              </a:rPr>
              <a:t> </a:t>
            </a:r>
            <a:r>
              <a:rPr lang="en-US" sz="2400" dirty="0" smtClean="0">
                <a:latin typeface="+mj-lt"/>
              </a:rPr>
              <a:t>Giving </a:t>
            </a:r>
            <a:r>
              <a:rPr lang="en-US" sz="2400" dirty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ack </a:t>
            </a:r>
            <a:r>
              <a:rPr lang="en-US" sz="2400" dirty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vent </a:t>
            </a:r>
            <a:r>
              <a:rPr lang="en-US" sz="2400" dirty="0">
                <a:latin typeface="+mj-lt"/>
              </a:rPr>
              <a:t>- TBD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1828800"/>
            <a:ext cx="2438400" cy="19389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DC1A0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DC1A06"/>
                </a:solidFill>
                <a:latin typeface="+mj-lt"/>
              </a:rPr>
              <a:t>TO DO’s:</a:t>
            </a:r>
          </a:p>
          <a:p>
            <a:pPr algn="ctr"/>
            <a:endParaRPr lang="en-US" sz="2400" b="1" u="sng" dirty="0" smtClean="0">
              <a:solidFill>
                <a:srgbClr val="DC1A06"/>
              </a:solidFill>
              <a:latin typeface="+mj-lt"/>
            </a:endParaRPr>
          </a:p>
          <a:p>
            <a:pPr marL="342900" indent="-169863">
              <a:buClr>
                <a:srgbClr val="DC1A06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 smtClean="0"/>
              <a:t>Confirm Date</a:t>
            </a:r>
          </a:p>
          <a:p>
            <a:pPr marL="342900" indent="-169863">
              <a:buClr>
                <a:srgbClr val="DC1A06"/>
              </a:buClr>
              <a:buSzPct val="90000"/>
            </a:pPr>
            <a:endParaRPr lang="en-US" dirty="0" smtClean="0"/>
          </a:p>
          <a:p>
            <a:pPr marL="342900" indent="-169863">
              <a:buClr>
                <a:srgbClr val="DC1A06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 smtClean="0"/>
              <a:t>Leads for event</a:t>
            </a:r>
          </a:p>
          <a:p>
            <a:pPr marL="342900" indent="-342900">
              <a:buClr>
                <a:srgbClr val="DC1A06"/>
              </a:buClr>
              <a:buSzPct val="90000"/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19748" y="228600"/>
            <a:ext cx="633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2</a:t>
            </a:r>
            <a:r>
              <a:rPr lang="en-US" sz="3200" baseline="30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nd</a:t>
            </a:r>
            <a:r>
              <a:rPr lang="en-U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Half of 2016 – Open Items</a:t>
            </a:r>
            <a:endParaRPr lang="en-US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386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dirty="0" smtClean="0"/>
              <a:t>Programming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r>
              <a:rPr lang="en-US" dirty="0" smtClean="0"/>
              <a:t>2016 Mid-Year Retreat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" r="21803"/>
          <a:stretch/>
        </p:blipFill>
        <p:spPr bwMode="auto">
          <a:xfrm>
            <a:off x="0" y="1"/>
            <a:ext cx="9144000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76400" y="5425440"/>
            <a:ext cx="4343400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1</a:t>
            </a:r>
            <a:r>
              <a:rPr lang="en-US" sz="3600" baseline="300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ST</a:t>
            </a:r>
            <a:r>
              <a:rPr lang="en-US" sz="36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 HALF - 2017</a:t>
            </a:r>
            <a:endParaRPr lang="en-US" sz="3600" dirty="0">
              <a:solidFill>
                <a:srgbClr val="DC1A06"/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48200" y="5410200"/>
            <a:ext cx="0" cy="76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800600" y="5606534"/>
            <a:ext cx="1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Franklin Gothic Medium Cond" panose="020B0606030402020204" pitchFamily="34" charset="0"/>
              </a:rPr>
              <a:t>A look ahead…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25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DC1A06"/>
              </a:buClr>
              <a:buSzPct val="90000"/>
              <a:buFont typeface="Franklin Gothic Medium Cond" panose="020B0606030402020204" pitchFamily="34" charset="0"/>
              <a:buChar char="♦"/>
            </a:pPr>
            <a:r>
              <a:rPr lang="en-US" sz="2200" dirty="0" smtClean="0">
                <a:latin typeface="Franklin Gothic Medium Cond" panose="020B0606030402020204" pitchFamily="34" charset="0"/>
              </a:rPr>
              <a:t> Book </a:t>
            </a:r>
            <a:r>
              <a:rPr lang="en-US" sz="2200" dirty="0">
                <a:latin typeface="Franklin Gothic Medium Cond" panose="020B0606030402020204" pitchFamily="34" charset="0"/>
              </a:rPr>
              <a:t>Club: Crucial </a:t>
            </a:r>
            <a:r>
              <a:rPr lang="en-US" sz="2200" dirty="0" smtClean="0">
                <a:latin typeface="Franklin Gothic Medium Cond" panose="020B0606030402020204" pitchFamily="34" charset="0"/>
              </a:rPr>
              <a:t>Conversations – Jan. 26</a:t>
            </a:r>
            <a:r>
              <a:rPr lang="en-US" sz="2200" baseline="30000" dirty="0" smtClean="0">
                <a:latin typeface="Franklin Gothic Medium Cond" panose="020B0606030402020204" pitchFamily="34" charset="0"/>
              </a:rPr>
              <a:t>th</a:t>
            </a:r>
            <a:r>
              <a:rPr lang="en-US" sz="2200" dirty="0" smtClean="0">
                <a:latin typeface="Franklin Gothic Medium Cond" panose="020B0606030402020204" pitchFamily="34" charset="0"/>
              </a:rPr>
              <a:t> or March 9</a:t>
            </a:r>
            <a:r>
              <a:rPr lang="en-US" sz="2200" baseline="30000" dirty="0" smtClean="0">
                <a:latin typeface="Franklin Gothic Medium Cond" panose="020B0606030402020204" pitchFamily="34" charset="0"/>
              </a:rPr>
              <a:t>th</a:t>
            </a:r>
            <a:r>
              <a:rPr lang="en-US" sz="2200" dirty="0" smtClean="0">
                <a:latin typeface="Franklin Gothic Medium Cond" panose="020B0606030402020204" pitchFamily="34" charset="0"/>
              </a:rPr>
              <a:t> </a:t>
            </a:r>
          </a:p>
          <a:p>
            <a:pPr lvl="1">
              <a:lnSpc>
                <a:spcPct val="150000"/>
              </a:lnSpc>
              <a:buClr>
                <a:srgbClr val="DC1A06"/>
              </a:buClr>
              <a:buSzPct val="90000"/>
              <a:buFont typeface="Franklin Gothic Medium Cond" panose="020B0606030402020204" pitchFamily="34" charset="0"/>
              <a:buChar char="♦"/>
            </a:pPr>
            <a:r>
              <a:rPr lang="en-US" sz="1800" dirty="0"/>
              <a:t>In-person event in Q1 Seattle </a:t>
            </a:r>
          </a:p>
          <a:p>
            <a:pPr>
              <a:lnSpc>
                <a:spcPct val="150000"/>
              </a:lnSpc>
              <a:buClr>
                <a:srgbClr val="DC1A06"/>
              </a:buClr>
              <a:buSzPct val="90000"/>
              <a:buFont typeface="Franklin Gothic Medium Cond" panose="020B0606030402020204" pitchFamily="34" charset="0"/>
              <a:buChar char="♦"/>
            </a:pPr>
            <a:r>
              <a:rPr lang="en-US" sz="2400" dirty="0" smtClean="0">
                <a:latin typeface="Franklin Gothic Medium Cond" panose="020B0606030402020204" pitchFamily="34" charset="0"/>
              </a:rPr>
              <a:t> </a:t>
            </a:r>
            <a:r>
              <a:rPr lang="en-US" sz="2200" dirty="0">
                <a:latin typeface="Franklin Gothic Medium Cond" panose="020B0606030402020204" pitchFamily="34" charset="0"/>
              </a:rPr>
              <a:t>Gala – Feb. 9, 2017</a:t>
            </a:r>
          </a:p>
          <a:p>
            <a:pPr>
              <a:lnSpc>
                <a:spcPct val="150000"/>
              </a:lnSpc>
              <a:buClr>
                <a:srgbClr val="DC1A06"/>
              </a:buClr>
              <a:buSzPct val="90000"/>
              <a:buFont typeface="Franklin Gothic Medium Cond" panose="020B0606030402020204" pitchFamily="34" charset="0"/>
              <a:buChar char="♦"/>
            </a:pPr>
            <a:r>
              <a:rPr lang="en-US" sz="2400" dirty="0">
                <a:latin typeface="Franklin Gothic Medium Cond" panose="020B0606030402020204" pitchFamily="34" charset="0"/>
              </a:rPr>
              <a:t> </a:t>
            </a:r>
            <a:r>
              <a:rPr lang="en-US" sz="2200" dirty="0">
                <a:latin typeface="Franklin Gothic Medium Cond" panose="020B0606030402020204" pitchFamily="34" charset="0"/>
              </a:rPr>
              <a:t>Mentoring Round Tables – April 12th </a:t>
            </a:r>
          </a:p>
          <a:p>
            <a:pPr lvl="1">
              <a:lnSpc>
                <a:spcPct val="150000"/>
              </a:lnSpc>
              <a:buClr>
                <a:srgbClr val="DC1A06"/>
              </a:buClr>
              <a:buSzPct val="90000"/>
              <a:buFont typeface="Franklin Gothic Medium Cond" panose="020B0606030402020204" pitchFamily="34" charset="0"/>
              <a:buChar char="♦"/>
            </a:pPr>
            <a:r>
              <a:rPr lang="en-US" sz="2400" dirty="0">
                <a:latin typeface="Franklin Gothic Medium Cond" panose="020B0606030402020204" pitchFamily="34" charset="0"/>
              </a:rPr>
              <a:t> </a:t>
            </a:r>
            <a:r>
              <a:rPr lang="en-US" sz="1800" dirty="0"/>
              <a:t>Portland &amp; Seattle</a:t>
            </a:r>
          </a:p>
          <a:p>
            <a:pPr>
              <a:lnSpc>
                <a:spcPct val="150000"/>
              </a:lnSpc>
              <a:buClr>
                <a:srgbClr val="DC1A06"/>
              </a:buClr>
              <a:buSzPct val="90000"/>
              <a:buFont typeface="Franklin Gothic Medium Cond" panose="020B0606030402020204" pitchFamily="34" charset="0"/>
              <a:buChar char="♦"/>
            </a:pPr>
            <a:r>
              <a:rPr lang="en-US" sz="2400" dirty="0">
                <a:latin typeface="Franklin Gothic Medium Cond" panose="020B0606030402020204" pitchFamily="34" charset="0"/>
              </a:rPr>
              <a:t> </a:t>
            </a:r>
            <a:r>
              <a:rPr lang="en-US" sz="2200" dirty="0">
                <a:latin typeface="Franklin Gothic Medium Cond" panose="020B0606030402020204" pitchFamily="34" charset="0"/>
              </a:rPr>
              <a:t>Golf Tournament – August 10th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2438400"/>
            <a:ext cx="2438400" cy="19389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DC1A0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DC1A06"/>
                </a:solidFill>
                <a:latin typeface="+mj-lt"/>
              </a:rPr>
              <a:t>TO DO’s:</a:t>
            </a:r>
          </a:p>
          <a:p>
            <a:pPr algn="ctr"/>
            <a:endParaRPr lang="en-US" sz="2400" b="1" u="sng" dirty="0" smtClean="0">
              <a:solidFill>
                <a:srgbClr val="DC1A06"/>
              </a:solidFill>
              <a:latin typeface="+mj-lt"/>
            </a:endParaRPr>
          </a:p>
          <a:p>
            <a:pPr marL="342900" indent="-169863">
              <a:buClr>
                <a:srgbClr val="DC1A06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 smtClean="0"/>
              <a:t>Select Date</a:t>
            </a:r>
          </a:p>
          <a:p>
            <a:pPr marL="342900" indent="-169863">
              <a:buClr>
                <a:srgbClr val="DC1A06"/>
              </a:buClr>
              <a:buSzPct val="90000"/>
            </a:pPr>
            <a:endParaRPr lang="en-US" dirty="0" smtClean="0"/>
          </a:p>
          <a:p>
            <a:pPr marL="342900" indent="-169863">
              <a:buClr>
                <a:srgbClr val="DC1A06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 smtClean="0"/>
              <a:t>Leads for event</a:t>
            </a:r>
          </a:p>
          <a:p>
            <a:pPr marL="342900" indent="-342900">
              <a:buClr>
                <a:srgbClr val="DC1A06"/>
              </a:buClr>
              <a:buSzPct val="90000"/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19748" y="228600"/>
            <a:ext cx="633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1</a:t>
            </a:r>
            <a:r>
              <a:rPr lang="en-US" sz="3200" baseline="30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st</a:t>
            </a:r>
            <a:r>
              <a:rPr lang="en-U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Half of 2017 – A Look Ahead</a:t>
            </a:r>
            <a:endParaRPr lang="en-US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09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dirty="0" smtClean="0"/>
              <a:t>Programming update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rgbClr val="DC1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" r="21803"/>
          <a:stretch/>
        </p:blipFill>
        <p:spPr bwMode="auto">
          <a:xfrm>
            <a:off x="0" y="1"/>
            <a:ext cx="9144000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90800" y="5452110"/>
            <a:ext cx="4343400" cy="6781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latin typeface="Franklin Gothic Medium Cond" panose="020B0606030402020204" pitchFamily="34" charset="0"/>
              </a:rPr>
              <a:t>APPENDIX</a:t>
            </a:r>
            <a:endParaRPr lang="en-US" sz="3600" dirty="0">
              <a:latin typeface="Franklin Gothic Medium Cond" panose="020B06060304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48200" y="5410200"/>
            <a:ext cx="0" cy="762000"/>
          </a:xfrm>
          <a:prstGeom prst="line">
            <a:avLst/>
          </a:prstGeom>
          <a:ln w="19050">
            <a:solidFill>
              <a:srgbClr val="DC1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757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3657600" cy="43688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Clr>
                <a:srgbClr val="DC1A06"/>
              </a:buClr>
              <a:buSzPct val="90000"/>
              <a:buNone/>
            </a:pPr>
            <a:r>
              <a:rPr lang="en-US" sz="2400" dirty="0" smtClean="0">
                <a:solidFill>
                  <a:srgbClr val="DC1A06"/>
                </a:solidFill>
                <a:latin typeface="+mj-lt"/>
              </a:rPr>
              <a:t>ORIGINAL PLAN:</a:t>
            </a:r>
          </a:p>
          <a:p>
            <a:pPr marL="0" indent="0">
              <a:lnSpc>
                <a:spcPct val="150000"/>
              </a:lnSpc>
              <a:buClr>
                <a:srgbClr val="DC1A06"/>
              </a:buClr>
              <a:buSzPct val="90000"/>
              <a:buNone/>
            </a:pPr>
            <a:r>
              <a:rPr lang="en-US" sz="2200" dirty="0" smtClean="0"/>
              <a:t>Date</a:t>
            </a:r>
            <a:r>
              <a:rPr lang="en-US" sz="2200" dirty="0"/>
              <a:t>: May 11, </a:t>
            </a:r>
            <a:r>
              <a:rPr lang="en-US" sz="2200" dirty="0" smtClean="0"/>
              <a:t>2016 </a:t>
            </a:r>
            <a:br>
              <a:rPr lang="en-US" sz="2200" dirty="0" smtClean="0"/>
            </a:br>
            <a:r>
              <a:rPr lang="en-US" sz="2200" dirty="0" smtClean="0">
                <a:solidFill>
                  <a:srgbClr val="DC1A06"/>
                </a:solidFill>
              </a:rPr>
              <a:t>(New Date: 10/11)</a:t>
            </a:r>
            <a:endParaRPr lang="en-US" sz="2200" dirty="0">
              <a:solidFill>
                <a:srgbClr val="DC1A06"/>
              </a:solidFill>
            </a:endParaRPr>
          </a:p>
          <a:p>
            <a:pPr marL="0" indent="0">
              <a:lnSpc>
                <a:spcPct val="150000"/>
              </a:lnSpc>
              <a:buClr>
                <a:srgbClr val="DC1A06"/>
              </a:buClr>
              <a:buSzPct val="90000"/>
              <a:buNone/>
            </a:pPr>
            <a:r>
              <a:rPr lang="en-US" sz="2200" dirty="0"/>
              <a:t>Timing: 7:30-9am</a:t>
            </a:r>
          </a:p>
          <a:p>
            <a:pPr marL="0" indent="0">
              <a:lnSpc>
                <a:spcPct val="150000"/>
              </a:lnSpc>
              <a:buClr>
                <a:srgbClr val="DC1A06"/>
              </a:buClr>
              <a:buSzPct val="90000"/>
              <a:buNone/>
            </a:pPr>
            <a:r>
              <a:rPr lang="en-US" sz="2200" dirty="0"/>
              <a:t>Location: </a:t>
            </a:r>
            <a:r>
              <a:rPr lang="en-US" sz="2200" dirty="0" err="1"/>
              <a:t>Moda</a:t>
            </a:r>
            <a:r>
              <a:rPr lang="en-US" sz="2200" dirty="0"/>
              <a:t> Center – Rose Room</a:t>
            </a:r>
          </a:p>
          <a:p>
            <a:pPr marL="0" indent="0">
              <a:lnSpc>
                <a:spcPct val="150000"/>
              </a:lnSpc>
              <a:buClr>
                <a:srgbClr val="DC1A06"/>
              </a:buClr>
              <a:buSzPct val="90000"/>
              <a:buNone/>
            </a:pPr>
            <a:r>
              <a:rPr lang="en-US" sz="2200" dirty="0" smtClean="0"/>
              <a:t>Cost</a:t>
            </a:r>
            <a:r>
              <a:rPr lang="en-US" sz="2200" dirty="0"/>
              <a:t>: $30 for non-student; $15 student</a:t>
            </a:r>
          </a:p>
          <a:p>
            <a:pPr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267201" y="1752600"/>
            <a:ext cx="3809999" cy="4754563"/>
          </a:xfrm>
        </p:spPr>
        <p:txBody>
          <a:bodyPr>
            <a:normAutofit fontScale="47500" lnSpcReduction="20000"/>
          </a:bodyPr>
          <a:lstStyle/>
          <a:p>
            <a:pPr marL="0" indent="0">
              <a:buClr>
                <a:srgbClr val="DC1A06"/>
              </a:buClr>
              <a:buSzPct val="90000"/>
              <a:buNone/>
            </a:pPr>
            <a:r>
              <a:rPr lang="en-US" sz="3800" dirty="0" smtClean="0">
                <a:solidFill>
                  <a:srgbClr val="DC1A06"/>
                </a:solidFill>
                <a:latin typeface="+mj-lt"/>
              </a:rPr>
              <a:t>Original Keynote </a:t>
            </a:r>
            <a:r>
              <a:rPr lang="en-US" sz="3800" dirty="0">
                <a:solidFill>
                  <a:srgbClr val="DC1A06"/>
                </a:solidFill>
                <a:latin typeface="+mj-lt"/>
              </a:rPr>
              <a:t>Speakers:</a:t>
            </a:r>
          </a:p>
          <a:p>
            <a:pPr marL="0" indent="0">
              <a:buClr>
                <a:srgbClr val="DC1A06"/>
              </a:buClr>
              <a:buSzPct val="90000"/>
              <a:buNone/>
            </a:pPr>
            <a:r>
              <a:rPr lang="en-US" b="1" dirty="0"/>
              <a:t>Skip Newberry</a:t>
            </a:r>
            <a:r>
              <a:rPr lang="en-US" dirty="0"/>
              <a:t>, President, Technology Association of Oregon</a:t>
            </a:r>
          </a:p>
          <a:p>
            <a:pPr marL="0" indent="0">
              <a:buClr>
                <a:srgbClr val="DC1A06"/>
              </a:buClr>
              <a:buSzPct val="90000"/>
              <a:buNone/>
            </a:pPr>
            <a:r>
              <a:rPr lang="en-US" b="1" dirty="0"/>
              <a:t>John Guillaume</a:t>
            </a:r>
            <a:r>
              <a:rPr lang="en-US" dirty="0"/>
              <a:t>, VP of Product Management and Strategy, Comcast</a:t>
            </a:r>
          </a:p>
          <a:p>
            <a:pPr marL="0" indent="0">
              <a:buClr>
                <a:srgbClr val="DC1A06"/>
              </a:buClr>
              <a:buSzPct val="90000"/>
              <a:buNone/>
            </a:pPr>
            <a:endParaRPr lang="en-US" dirty="0"/>
          </a:p>
          <a:p>
            <a:pPr marL="0" indent="0">
              <a:buClr>
                <a:srgbClr val="DC1A06"/>
              </a:buClr>
              <a:buSzPct val="90000"/>
              <a:buNone/>
            </a:pPr>
            <a:r>
              <a:rPr lang="en-US" sz="3800" dirty="0">
                <a:solidFill>
                  <a:srgbClr val="DC1A06"/>
                </a:solidFill>
                <a:latin typeface="+mj-lt"/>
              </a:rPr>
              <a:t>Original Panelist:</a:t>
            </a:r>
          </a:p>
          <a:p>
            <a:pPr marL="0" indent="0">
              <a:buClr>
                <a:srgbClr val="DC1A06"/>
              </a:buClr>
              <a:buSzPct val="90000"/>
              <a:buNone/>
            </a:pPr>
            <a:r>
              <a:rPr lang="en-US" b="1" dirty="0"/>
              <a:t>Elaine May</a:t>
            </a:r>
            <a:r>
              <a:rPr lang="en-US" dirty="0"/>
              <a:t>, Sr. Director of Cloud Engineering, </a:t>
            </a:r>
            <a:r>
              <a:rPr lang="en-US" dirty="0" err="1"/>
              <a:t>Arris</a:t>
            </a:r>
            <a:endParaRPr lang="en-US" dirty="0"/>
          </a:p>
          <a:p>
            <a:pPr marL="0" indent="0">
              <a:buClr>
                <a:srgbClr val="DC1A06"/>
              </a:buClr>
              <a:buSzPct val="90000"/>
              <a:buNone/>
            </a:pPr>
            <a:r>
              <a:rPr lang="en-US" b="1" dirty="0"/>
              <a:t>Linda Kimberly</a:t>
            </a:r>
            <a:r>
              <a:rPr lang="en-US" dirty="0"/>
              <a:t>, Director of Workforce, Charter</a:t>
            </a:r>
          </a:p>
          <a:p>
            <a:pPr marL="0" indent="0">
              <a:buClr>
                <a:srgbClr val="DC1A06"/>
              </a:buClr>
              <a:buSzPct val="90000"/>
              <a:buNone/>
            </a:pPr>
            <a:endParaRPr lang="en-US" dirty="0" smtClean="0"/>
          </a:p>
          <a:p>
            <a:pPr marL="0" indent="0">
              <a:buClr>
                <a:srgbClr val="DC1A06"/>
              </a:buClr>
              <a:buSzPct val="90000"/>
              <a:buNone/>
            </a:pPr>
            <a:r>
              <a:rPr lang="en-US" sz="3800" dirty="0">
                <a:solidFill>
                  <a:srgbClr val="DC1A06"/>
                </a:solidFill>
                <a:latin typeface="+mj-lt"/>
              </a:rPr>
              <a:t>Additional Participant Possibilities:</a:t>
            </a:r>
          </a:p>
          <a:p>
            <a:pPr marL="0" indent="0">
              <a:buClr>
                <a:srgbClr val="DC1A06"/>
              </a:buClr>
              <a:buSzPct val="90000"/>
              <a:buNone/>
            </a:pPr>
            <a:r>
              <a:rPr lang="en-US" b="1" dirty="0" smtClean="0"/>
              <a:t>Vicky Oxley</a:t>
            </a:r>
            <a:r>
              <a:rPr lang="en-US" dirty="0" smtClean="0"/>
              <a:t>,  VP Sales &amp; Marketing, Comcast - WA</a:t>
            </a:r>
          </a:p>
          <a:p>
            <a:pPr marL="0" indent="0">
              <a:buClr>
                <a:srgbClr val="DC1A06"/>
              </a:buClr>
              <a:buSzPct val="90000"/>
              <a:buNone/>
            </a:pPr>
            <a:r>
              <a:rPr lang="en-US" b="1" dirty="0" smtClean="0"/>
              <a:t>Mary Jesse</a:t>
            </a:r>
            <a:r>
              <a:rPr lang="en-US" dirty="0" smtClean="0"/>
              <a:t>, Chief Strategy Officer, </a:t>
            </a:r>
            <a:r>
              <a:rPr lang="en-US" dirty="0" err="1" smtClean="0"/>
              <a:t>VRstudios</a:t>
            </a:r>
            <a:endParaRPr lang="en-US" dirty="0" smtClean="0"/>
          </a:p>
          <a:p>
            <a:pPr marL="0" indent="0">
              <a:buClr>
                <a:srgbClr val="DC1A06"/>
              </a:buClr>
              <a:buSzPct val="90000"/>
              <a:buNone/>
            </a:pPr>
            <a:r>
              <a:rPr lang="en-US" b="1" dirty="0" smtClean="0"/>
              <a:t>Tracy Cameron</a:t>
            </a:r>
            <a:r>
              <a:rPr lang="en-US" dirty="0" smtClean="0"/>
              <a:t>, VP Affiliate Marketing, Pac-12 Networks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9748" y="228600"/>
            <a:ext cx="633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Tech It Out</a:t>
            </a:r>
            <a:endParaRPr lang="en-US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519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71800" y="1600200"/>
            <a:ext cx="52578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DC1A06"/>
                </a:solidFill>
                <a:latin typeface="+mj-lt"/>
              </a:rPr>
              <a:t>Date: </a:t>
            </a:r>
            <a:r>
              <a:rPr lang="en-US" sz="2000" dirty="0" smtClean="0"/>
              <a:t>June 28, 2016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DC1A06"/>
                </a:solidFill>
                <a:latin typeface="+mj-lt"/>
              </a:rPr>
              <a:t>Time: </a:t>
            </a:r>
            <a:r>
              <a:rPr lang="en-US" sz="2000" dirty="0" smtClean="0"/>
              <a:t>7:30-9:30am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DC1A06"/>
                </a:solidFill>
                <a:latin typeface="+mj-lt"/>
              </a:rPr>
              <a:t>Location: </a:t>
            </a:r>
            <a:r>
              <a:rPr lang="en-US" sz="2000" dirty="0" smtClean="0"/>
              <a:t>Seattle Comcast FFO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DC1A06"/>
                </a:solidFill>
                <a:latin typeface="+mj-lt"/>
              </a:rPr>
              <a:t>Cost: </a:t>
            </a:r>
            <a:r>
              <a:rPr lang="en-US" sz="2000" dirty="0" smtClean="0"/>
              <a:t>Free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Partnering w/Comcast Women’s Network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19748" y="228600"/>
            <a:ext cx="633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The Power of Your Brand – Leigh Farrow</a:t>
            </a:r>
            <a:endParaRPr lang="en-US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5" name="Picture 2" descr="https://media.licdn.com/media/p/6/005/0b3/1db/3f80b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21" y="2057400"/>
            <a:ext cx="2590800" cy="2590800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419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05200" y="1600200"/>
            <a:ext cx="47244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DC1A06"/>
                </a:solidFill>
                <a:latin typeface="+mj-lt"/>
              </a:rPr>
              <a:t>Date: </a:t>
            </a:r>
            <a:r>
              <a:rPr lang="en-US" sz="2000" dirty="0" smtClean="0"/>
              <a:t>August 9, </a:t>
            </a:r>
            <a:r>
              <a:rPr lang="en-US" sz="2000" dirty="0"/>
              <a:t>2016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DC1A06"/>
                </a:solidFill>
                <a:latin typeface="+mj-lt"/>
              </a:rPr>
              <a:t>Time: </a:t>
            </a:r>
            <a:r>
              <a:rPr lang="en-US" sz="2000" dirty="0" smtClean="0"/>
              <a:t>8:30-10am</a:t>
            </a: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DC1A06"/>
                </a:solidFill>
                <a:latin typeface="+mj-lt"/>
              </a:rPr>
              <a:t>Location: </a:t>
            </a:r>
            <a:r>
              <a:rPr lang="en-US" sz="2000" dirty="0" err="1" smtClean="0"/>
              <a:t>Heathman</a:t>
            </a:r>
            <a:r>
              <a:rPr lang="en-US" sz="2000" dirty="0" smtClean="0"/>
              <a:t> Hotel, Kirkland, WA</a:t>
            </a: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DC1A06"/>
                </a:solidFill>
                <a:latin typeface="+mj-lt"/>
              </a:rPr>
              <a:t>Cost: </a:t>
            </a:r>
            <a:r>
              <a:rPr lang="en-US" sz="2000" dirty="0" smtClean="0"/>
              <a:t>TBD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52661" y="228600"/>
            <a:ext cx="835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“The Confidence Effect” – Grace Killelea</a:t>
            </a:r>
            <a:endParaRPr lang="en-US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6" name="Picture 2" descr="C:\Users\wjoly001\AppData\Local\Microsoft\Windows\Temporary Internet Files2\Content.Outlook\SSVTVM5O\IMG_13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17171"/>
            <a:ext cx="3200400" cy="48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491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" r="21803"/>
          <a:stretch/>
        </p:blipFill>
        <p:spPr bwMode="auto">
          <a:xfrm>
            <a:off x="0" y="1"/>
            <a:ext cx="9144000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1"/>
          <a:stretch/>
        </p:blipFill>
        <p:spPr>
          <a:xfrm>
            <a:off x="0" y="0"/>
            <a:ext cx="9144000" cy="4572001"/>
          </a:xfrm>
          <a:prstGeom prst="rect">
            <a:avLst/>
          </a:prstGeom>
        </p:spPr>
      </p:pic>
      <p:pic>
        <p:nvPicPr>
          <p:cNvPr id="5" name="Picture 2" descr="https://www.wict.org/_catalogs/masterpage/wict/img/wict-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18" b="32413"/>
          <a:stretch/>
        </p:blipFill>
        <p:spPr bwMode="auto">
          <a:xfrm>
            <a:off x="6490734" y="2798273"/>
            <a:ext cx="2653266" cy="177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5425440"/>
            <a:ext cx="4918352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2017 PLANNING</a:t>
            </a:r>
            <a:endParaRPr lang="en-US" sz="3600" dirty="0">
              <a:solidFill>
                <a:srgbClr val="DC1A06"/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00400" y="5410200"/>
            <a:ext cx="0" cy="76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352800" y="5606534"/>
            <a:ext cx="2092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Franklin Gothic Medium Cond" panose="020B0606030402020204" pitchFamily="34" charset="0"/>
              </a:rPr>
              <a:t>2016 Mid-Year Retreat</a:t>
            </a:r>
          </a:p>
        </p:txBody>
      </p:sp>
      <p:sp>
        <p:nvSpPr>
          <p:cNvPr id="9" name="Rectangle 8"/>
          <p:cNvSpPr/>
          <p:nvPr/>
        </p:nvSpPr>
        <p:spPr>
          <a:xfrm>
            <a:off x="-2406" y="196283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Creating Leaders. </a:t>
            </a:r>
            <a:r>
              <a:rPr lang="en-US" sz="40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Together.</a:t>
            </a:r>
            <a:r>
              <a:rPr lang="en-US" sz="4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36612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460480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Franklin Gothic Book" panose="020B0503020102020204" pitchFamily="34" charset="0"/>
              </a:rPr>
              <a:t>What did you find helpful in your onboarding to your position on the board?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Franklin Gothic Book" panose="020B0503020102020204" pitchFamily="34" charset="0"/>
              </a:rPr>
              <a:t>What </a:t>
            </a:r>
            <a:r>
              <a:rPr lang="en-US" dirty="0">
                <a:latin typeface="Franklin Gothic Book" panose="020B0503020102020204" pitchFamily="34" charset="0"/>
              </a:rPr>
              <a:t>could we have done better to meet your expectations about preparing you for your board position and help you feel more successful in your role?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Franklin Gothic Book" panose="020B0503020102020204" pitchFamily="34" charset="0"/>
              </a:rPr>
              <a:t>Your </a:t>
            </a:r>
            <a:r>
              <a:rPr lang="en-US" dirty="0">
                <a:latin typeface="Franklin Gothic Book" panose="020B0503020102020204" pitchFamily="34" charset="0"/>
              </a:rPr>
              <a:t>thoughts on potential future board members.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Franklin Gothic Book" panose="020B0503020102020204" pitchFamily="34" charset="0"/>
              </a:rPr>
              <a:t>What </a:t>
            </a:r>
            <a:r>
              <a:rPr lang="en-US" dirty="0">
                <a:latin typeface="Franklin Gothic Book" panose="020B0503020102020204" pitchFamily="34" charset="0"/>
              </a:rPr>
              <a:t>are some events/programs that you want to work on in the next 12 months or are going to working on?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748" y="228600"/>
            <a:ext cx="633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Succession Planning</a:t>
            </a:r>
            <a:endParaRPr lang="en-US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338697"/>
            <a:ext cx="4343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DC1A06"/>
                </a:solidFill>
                <a:latin typeface="Franklin Gothic Medium Cond" panose="020B0606030402020204" pitchFamily="34" charset="0"/>
              </a:rPr>
              <a:t>Key Timelines: 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No later than August 2015: Notify Whitney, Kathleen, Joni if you need to transition off the board in 2017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September: Recruiting efforts completed and the 2017 Board Slate is solidified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October: Vote on the incoming board</a:t>
            </a:r>
          </a:p>
        </p:txBody>
      </p:sp>
    </p:spTree>
    <p:extLst>
      <p:ext uri="{BB962C8B-B14F-4D97-AF65-F5344CB8AC3E}">
        <p14:creationId xmlns:p14="http://schemas.microsoft.com/office/powerpoint/2010/main" val="3031911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748" y="228600"/>
            <a:ext cx="633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WICT Board – Pacific Northwest Chapter</a:t>
            </a:r>
            <a:endParaRPr lang="en-US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026" name="Picture 2" descr="\\cable.comcast.com\SPTWST-DFS\Sites\Northwest\Marketing\NW\WICT\Headshot Photos\Joni Pier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49" y="12954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6949" y="24384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Joni Pierce</a:t>
            </a:r>
          </a:p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President</a:t>
            </a:r>
            <a:endParaRPr lang="en-US" sz="1100" dirty="0">
              <a:latin typeface="Franklin Gothic Medium Cond" panose="020B0606030402020204" pitchFamily="34" charset="0"/>
            </a:endParaRPr>
          </a:p>
        </p:txBody>
      </p:sp>
      <p:pic>
        <p:nvPicPr>
          <p:cNvPr id="1027" name="Picture 3" descr="\\cable.comcast.com\SPTWST-DFS\Sites\Northwest\Marketing\NW\WICT\Headshot Photos\Kathleen Marti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4" t="8656" r="14281" b="3647"/>
          <a:stretch/>
        </p:blipFill>
        <p:spPr bwMode="auto">
          <a:xfrm>
            <a:off x="2226652" y="2057400"/>
            <a:ext cx="1155032" cy="114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\\cable.comcast.com\SPTWST-DFS\Sites\Northwest\Marketing\NW\WICT\Headshot Photos\Whitney Jol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468" y="205797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79335" y="3200978"/>
            <a:ext cx="1249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Kathleen Martin</a:t>
            </a:r>
          </a:p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Co-Vice President</a:t>
            </a:r>
            <a:endParaRPr lang="en-US" sz="1100" dirty="0">
              <a:latin typeface="Franklin Gothic Medium Cond" panose="020B06060304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32135" y="3200978"/>
            <a:ext cx="1249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Whitney Joly</a:t>
            </a:r>
          </a:p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Co-Vice President</a:t>
            </a:r>
            <a:endParaRPr lang="en-US" sz="1100" dirty="0">
              <a:latin typeface="Franklin Gothic Medium Cond" panose="020B0606030402020204" pitchFamily="34" charset="0"/>
            </a:endParaRPr>
          </a:p>
        </p:txBody>
      </p:sp>
      <p:pic>
        <p:nvPicPr>
          <p:cNvPr id="1029" name="Picture 5" descr="\\cable.comcast.com\SPTWST-DFS\Sites\Northwest\Marketing\NW\WICT\Headshot Photos\Jacque Hillsber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69287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cable.comcast.com\SPTWST-DFS\Sites\Northwest\Marketing\NW\WICT\Headshot Photos\Wendy Mizutan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69287"/>
            <a:ext cx="1143578" cy="114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04156" y="4012287"/>
            <a:ext cx="1249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Wendy Mizutani</a:t>
            </a:r>
          </a:p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Secretary</a:t>
            </a:r>
            <a:endParaRPr lang="en-US" sz="1100" dirty="0">
              <a:latin typeface="Franklin Gothic Medium Cond" panose="020B06060304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14267" y="4012865"/>
            <a:ext cx="1249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Jacque </a:t>
            </a:r>
            <a:r>
              <a:rPr lang="en-US" sz="1100" dirty="0" err="1" smtClean="0">
                <a:latin typeface="Franklin Gothic Medium Cond" panose="020B0606030402020204" pitchFamily="34" charset="0"/>
              </a:rPr>
              <a:t>Hillsbery</a:t>
            </a:r>
            <a:endParaRPr lang="en-US" sz="1100" dirty="0" smtClean="0">
              <a:latin typeface="Franklin Gothic Medium Cond" panose="020B0606030402020204" pitchFamily="34" charset="0"/>
            </a:endParaRPr>
          </a:p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Treasurer</a:t>
            </a:r>
            <a:endParaRPr lang="en-US" sz="1100" dirty="0">
              <a:latin typeface="Franklin Gothic Medium Cond" panose="020B06060304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9400" y="4443174"/>
            <a:ext cx="2514600" cy="2414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Medium Cond" panose="020B0606030402020204" pitchFamily="34" charset="0"/>
            </a:endParaRPr>
          </a:p>
        </p:txBody>
      </p:sp>
      <p:pic>
        <p:nvPicPr>
          <p:cNvPr id="1031" name="Picture 7" descr="\\cable.comcast.com\SPTWST-DFS\Sites\Northwest\Marketing\NW\WICT\Headshot Photos\Pekio Vergoti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20791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cable.comcast.com\SPTWST-DFS\Sites\Northwest\Marketing\NW\WICT\Headshot Photos\Jennifer Fisch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209058"/>
            <a:ext cx="1141855" cy="114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648200" y="6350913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Franklin Gothic Medium Cond" panose="020B0606030402020204" pitchFamily="34" charset="0"/>
              </a:rPr>
              <a:t>Pekio</a:t>
            </a:r>
            <a:r>
              <a:rPr lang="en-US" sz="1100" dirty="0" smtClean="0">
                <a:latin typeface="Franklin Gothic Medium Cond" panose="020B0606030402020204" pitchFamily="34" charset="0"/>
              </a:rPr>
              <a:t> </a:t>
            </a:r>
            <a:r>
              <a:rPr lang="en-US" sz="1100" dirty="0" err="1" smtClean="0">
                <a:latin typeface="Franklin Gothic Medium Cond" panose="020B0606030402020204" pitchFamily="34" charset="0"/>
              </a:rPr>
              <a:t>Vergotis</a:t>
            </a:r>
            <a:endParaRPr lang="en-US" sz="1100" dirty="0" smtClean="0">
              <a:latin typeface="Franklin Gothic Medium Cond" panose="020B0606030402020204" pitchFamily="34" charset="0"/>
            </a:endParaRPr>
          </a:p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Co-Membership</a:t>
            </a:r>
            <a:endParaRPr lang="en-US" sz="1100" dirty="0">
              <a:latin typeface="Franklin Gothic Medium Cond" panose="020B06060304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0" y="6350912"/>
            <a:ext cx="1141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Jennifer Fischer</a:t>
            </a:r>
          </a:p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Co-Membership</a:t>
            </a:r>
            <a:endParaRPr lang="en-US" sz="1100" dirty="0">
              <a:latin typeface="Franklin Gothic Medium Cond" panose="020B0606030402020204" pitchFamily="34" charset="0"/>
            </a:endParaRPr>
          </a:p>
        </p:txBody>
      </p:sp>
      <p:pic>
        <p:nvPicPr>
          <p:cNvPr id="1033" name="Picture 9" descr="\\cable.comcast.com\SPTWST-DFS\Sites\Northwest\Marketing\NW\WICT\Headshot Photos\Ashley Power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127" y="5209058"/>
            <a:ext cx="1141855" cy="114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\cable.comcast.com\SPTWST-DFS\Sites\Northwest\Marketing\NW\WICT\Headshot Photos\Stephanie Keniso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8" y="5207913"/>
            <a:ext cx="1141855" cy="114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676400" y="6339242"/>
            <a:ext cx="12373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Ashley Powers</a:t>
            </a:r>
          </a:p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Co-Programming</a:t>
            </a:r>
            <a:endParaRPr lang="en-US" sz="1100" dirty="0">
              <a:latin typeface="Franklin Gothic Medium Cond" panose="020B06060304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6348427"/>
            <a:ext cx="13038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Stephanie </a:t>
            </a:r>
            <a:r>
              <a:rPr lang="en-US" sz="1100" dirty="0" err="1" smtClean="0">
                <a:latin typeface="Franklin Gothic Medium Cond" panose="020B0606030402020204" pitchFamily="34" charset="0"/>
              </a:rPr>
              <a:t>Kenison</a:t>
            </a:r>
            <a:endParaRPr lang="en-US" sz="1100" dirty="0" smtClean="0">
              <a:latin typeface="Franklin Gothic Medium Cond" panose="020B0606030402020204" pitchFamily="34" charset="0"/>
            </a:endParaRPr>
          </a:p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Co-Programming</a:t>
            </a:r>
            <a:endParaRPr lang="en-US" sz="1100" dirty="0">
              <a:latin typeface="Franklin Gothic Medium Cond" panose="020B06060304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48840" y="1524000"/>
            <a:ext cx="2784960" cy="0"/>
          </a:xfrm>
          <a:prstGeom prst="line">
            <a:avLst/>
          </a:prstGeom>
          <a:ln w="28575">
            <a:solidFill>
              <a:srgbClr val="DC1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71800" y="1524000"/>
            <a:ext cx="0" cy="457200"/>
          </a:xfrm>
          <a:prstGeom prst="line">
            <a:avLst/>
          </a:prstGeom>
          <a:ln w="28575">
            <a:solidFill>
              <a:srgbClr val="DC1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105400" y="1524000"/>
            <a:ext cx="3048000" cy="0"/>
          </a:xfrm>
          <a:prstGeom prst="line">
            <a:avLst/>
          </a:prstGeom>
          <a:ln w="28575">
            <a:solidFill>
              <a:srgbClr val="DC1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867400" y="1524000"/>
            <a:ext cx="0" cy="457200"/>
          </a:xfrm>
          <a:prstGeom prst="line">
            <a:avLst/>
          </a:prstGeom>
          <a:ln w="28575">
            <a:solidFill>
              <a:srgbClr val="DC1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38449" y="2971800"/>
            <a:ext cx="0" cy="1603506"/>
          </a:xfrm>
          <a:prstGeom prst="line">
            <a:avLst/>
          </a:prstGeom>
          <a:ln w="28575">
            <a:solidFill>
              <a:srgbClr val="DC1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3400" y="4575306"/>
            <a:ext cx="8001000" cy="0"/>
          </a:xfrm>
          <a:prstGeom prst="line">
            <a:avLst/>
          </a:prstGeom>
          <a:ln w="28575">
            <a:solidFill>
              <a:srgbClr val="DC1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95053" y="4575306"/>
            <a:ext cx="0" cy="533400"/>
          </a:xfrm>
          <a:prstGeom prst="line">
            <a:avLst/>
          </a:prstGeom>
          <a:ln w="28575">
            <a:solidFill>
              <a:srgbClr val="DC1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866949" y="4575306"/>
            <a:ext cx="0" cy="533400"/>
          </a:xfrm>
          <a:prstGeom prst="line">
            <a:avLst/>
          </a:prstGeom>
          <a:ln w="28575">
            <a:solidFill>
              <a:srgbClr val="DC1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257800" y="4575306"/>
            <a:ext cx="0" cy="533400"/>
          </a:xfrm>
          <a:prstGeom prst="line">
            <a:avLst/>
          </a:prstGeom>
          <a:ln w="28575">
            <a:solidFill>
              <a:srgbClr val="DC1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700794" y="4575306"/>
            <a:ext cx="0" cy="533400"/>
          </a:xfrm>
          <a:prstGeom prst="line">
            <a:avLst/>
          </a:prstGeom>
          <a:ln w="28575">
            <a:solidFill>
              <a:srgbClr val="DC1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138160" y="1524000"/>
            <a:ext cx="15240" cy="1219200"/>
          </a:xfrm>
          <a:prstGeom prst="line">
            <a:avLst/>
          </a:prstGeom>
          <a:ln w="28575">
            <a:solidFill>
              <a:srgbClr val="DC1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48840" y="1524000"/>
            <a:ext cx="0" cy="1219200"/>
          </a:xfrm>
          <a:prstGeom prst="line">
            <a:avLst/>
          </a:prstGeom>
          <a:ln w="28575">
            <a:solidFill>
              <a:srgbClr val="DC1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 descr="\\cable.comcast.com\SPTWST-DFS\Sites\Northwest\Marketing\NW\WICT\Headshot Photos\Dyana Langley-Robinso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20905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\cable.comcast.com\SPTWST-DFS\Sites\Northwest\Marketing\NW\WICT\Headshot Photos\Cindy Riccardo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6" b="7171"/>
          <a:stretch/>
        </p:blipFill>
        <p:spPr bwMode="auto">
          <a:xfrm>
            <a:off x="7628423" y="5209059"/>
            <a:ext cx="113457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6007972" y="6349768"/>
            <a:ext cx="1471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Dyana Langley-Robinson</a:t>
            </a:r>
          </a:p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Co-Sponsorship</a:t>
            </a:r>
            <a:endParaRPr lang="en-US" sz="1100" dirty="0">
              <a:latin typeface="Franklin Gothic Medium Cond" panose="020B06060304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28423" y="6348426"/>
            <a:ext cx="11345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Cindy Riccardo</a:t>
            </a:r>
          </a:p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Co-Sponsorship</a:t>
            </a:r>
            <a:endParaRPr lang="en-US" sz="1100" dirty="0">
              <a:latin typeface="Franklin Gothic Medium Cond" panose="020B0606030402020204" pitchFamily="34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533400" y="4575306"/>
            <a:ext cx="0" cy="533400"/>
          </a:xfrm>
          <a:prstGeom prst="line">
            <a:avLst/>
          </a:prstGeom>
          <a:ln w="28575">
            <a:solidFill>
              <a:srgbClr val="DC1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8516352" y="4575306"/>
            <a:ext cx="0" cy="533400"/>
          </a:xfrm>
          <a:prstGeom prst="line">
            <a:avLst/>
          </a:prstGeom>
          <a:ln w="28575">
            <a:solidFill>
              <a:srgbClr val="DC1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3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5648" y="1600200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DC1A06"/>
                </a:solidFill>
                <a:latin typeface="Franklin Gothic Medium Cond" panose="020B0606030402020204" pitchFamily="34" charset="0"/>
              </a:rPr>
              <a:t>Which dates work best for you</a:t>
            </a:r>
            <a:r>
              <a:rPr lang="en-US" sz="24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?</a:t>
            </a:r>
          </a:p>
          <a:p>
            <a:endParaRPr lang="en-US" sz="2400" dirty="0">
              <a:solidFill>
                <a:srgbClr val="DC1A06"/>
              </a:solidFill>
              <a:latin typeface="Franklin Gothic Medium Cond" panose="020B0606030402020204" pitchFamily="34" charset="0"/>
            </a:endParaRPr>
          </a:p>
          <a:p>
            <a:pPr marL="568325" indent="-279400"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sz="2000" dirty="0" smtClean="0">
                <a:latin typeface="Franklin Gothic Book" panose="020B0503020102020204" pitchFamily="34" charset="0"/>
              </a:rPr>
              <a:t>Thursday</a:t>
            </a:r>
            <a:r>
              <a:rPr lang="en-US" sz="2000" dirty="0">
                <a:latin typeface="Franklin Gothic Book" panose="020B0503020102020204" pitchFamily="34" charset="0"/>
              </a:rPr>
              <a:t>, December 15</a:t>
            </a:r>
            <a:r>
              <a:rPr lang="en-US" sz="2000" baseline="30000" dirty="0">
                <a:latin typeface="Franklin Gothic Book" panose="020B0503020102020204" pitchFamily="34" charset="0"/>
              </a:rPr>
              <a:t>th</a:t>
            </a:r>
            <a:endParaRPr lang="en-US" sz="2000" dirty="0">
              <a:latin typeface="Franklin Gothic Book" panose="020B0503020102020204" pitchFamily="34" charset="0"/>
            </a:endParaRPr>
          </a:p>
          <a:p>
            <a:pPr marL="568325" indent="-279400"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sz="2000" dirty="0" smtClean="0">
                <a:latin typeface="Franklin Gothic Book" panose="020B0503020102020204" pitchFamily="34" charset="0"/>
              </a:rPr>
              <a:t>Tuesday</a:t>
            </a:r>
            <a:r>
              <a:rPr lang="en-US" sz="2000" dirty="0">
                <a:latin typeface="Franklin Gothic Book" panose="020B0503020102020204" pitchFamily="34" charset="0"/>
              </a:rPr>
              <a:t>, December 13</a:t>
            </a:r>
            <a:r>
              <a:rPr lang="en-US" sz="2000" baseline="30000" dirty="0">
                <a:latin typeface="Franklin Gothic Book" panose="020B0503020102020204" pitchFamily="34" charset="0"/>
              </a:rPr>
              <a:t>th</a:t>
            </a:r>
            <a:endParaRPr lang="en-US" sz="2000" dirty="0">
              <a:latin typeface="Franklin Gothic Book" panose="020B0503020102020204" pitchFamily="34" charset="0"/>
            </a:endParaRPr>
          </a:p>
          <a:p>
            <a:pPr marL="568325" indent="-279400"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sz="2000" dirty="0" smtClean="0">
                <a:latin typeface="Franklin Gothic Book" panose="020B0503020102020204" pitchFamily="34" charset="0"/>
              </a:rPr>
              <a:t>Wednesday</a:t>
            </a:r>
            <a:r>
              <a:rPr lang="en-US" sz="2000" dirty="0">
                <a:latin typeface="Franklin Gothic Book" panose="020B0503020102020204" pitchFamily="34" charset="0"/>
              </a:rPr>
              <a:t>, December 7</a:t>
            </a:r>
            <a:r>
              <a:rPr lang="en-US" sz="2000" baseline="30000" dirty="0">
                <a:latin typeface="Franklin Gothic Book" panose="020B0503020102020204" pitchFamily="34" charset="0"/>
              </a:rPr>
              <a:t>th</a:t>
            </a:r>
            <a:endParaRPr lang="en-US" sz="2000" dirty="0">
              <a:latin typeface="Franklin Gothic Book" panose="020B0503020102020204" pitchFamily="34" charset="0"/>
            </a:endParaRPr>
          </a:p>
          <a:p>
            <a:pPr marL="568325" indent="-279400"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sz="2000" dirty="0" smtClean="0">
                <a:latin typeface="Franklin Gothic Book" panose="020B0503020102020204" pitchFamily="34" charset="0"/>
              </a:rPr>
              <a:t>Thursday</a:t>
            </a:r>
            <a:r>
              <a:rPr lang="en-US" sz="2000" dirty="0">
                <a:latin typeface="Franklin Gothic Book" panose="020B0503020102020204" pitchFamily="34" charset="0"/>
              </a:rPr>
              <a:t>, December 8th</a:t>
            </a:r>
          </a:p>
          <a:p>
            <a:r>
              <a:rPr lang="en-US" sz="2000" dirty="0">
                <a:latin typeface="Franklin Gothic Book" panose="020B0503020102020204" pitchFamily="34" charset="0"/>
              </a:rPr>
              <a:t> </a:t>
            </a:r>
          </a:p>
          <a:p>
            <a:r>
              <a:rPr lang="en-US" sz="2000" dirty="0">
                <a:solidFill>
                  <a:srgbClr val="DC1A06"/>
                </a:solidFill>
                <a:latin typeface="Franklin Gothic Medium Cond" panose="020B0606030402020204" pitchFamily="34" charset="0"/>
              </a:rPr>
              <a:t>Expected location: </a:t>
            </a:r>
            <a:r>
              <a:rPr lang="en-US" sz="2000" dirty="0" smtClean="0">
                <a:latin typeface="Franklin Gothic Book" panose="020B0503020102020204" pitchFamily="34" charset="0"/>
              </a:rPr>
              <a:t>Portland, OR</a:t>
            </a:r>
            <a:endParaRPr lang="en-US" sz="2000" dirty="0">
              <a:latin typeface="Franklin Gothic Book" panose="020B05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748" y="228600"/>
            <a:ext cx="633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2017 Retreat Planning</a:t>
            </a:r>
            <a:endParaRPr lang="en-US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05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438449" y="1143000"/>
            <a:ext cx="0" cy="609600"/>
          </a:xfrm>
          <a:prstGeom prst="line">
            <a:avLst/>
          </a:prstGeom>
          <a:ln w="28575">
            <a:solidFill>
              <a:srgbClr val="DC1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676400" y="1752600"/>
            <a:ext cx="5791200" cy="0"/>
          </a:xfrm>
          <a:prstGeom prst="line">
            <a:avLst/>
          </a:prstGeom>
          <a:ln w="28575">
            <a:solidFill>
              <a:srgbClr val="DC1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676400" y="1752600"/>
            <a:ext cx="0" cy="533400"/>
          </a:xfrm>
          <a:prstGeom prst="line">
            <a:avLst/>
          </a:prstGeom>
          <a:ln w="28575">
            <a:solidFill>
              <a:srgbClr val="DC1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457975" y="1758616"/>
            <a:ext cx="0" cy="533400"/>
          </a:xfrm>
          <a:prstGeom prst="line">
            <a:avLst/>
          </a:prstGeom>
          <a:ln w="28575">
            <a:solidFill>
              <a:srgbClr val="DC1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38449" y="1752600"/>
            <a:ext cx="0" cy="533400"/>
          </a:xfrm>
          <a:prstGeom prst="line">
            <a:avLst/>
          </a:prstGeom>
          <a:ln w="28575">
            <a:solidFill>
              <a:srgbClr val="DC1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\\cable.comcast.com\SPTWST-DFS\Sites\Northwest\Marketing\NW\WICT\Headshot Photos\Beatriz Im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72" y="2362200"/>
            <a:ext cx="1141855" cy="114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05472" y="3490732"/>
            <a:ext cx="1141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Beatriz </a:t>
            </a:r>
            <a:r>
              <a:rPr lang="en-US" sz="1100" dirty="0" err="1" smtClean="0">
                <a:latin typeface="Franklin Gothic Medium Cond" panose="020B0606030402020204" pitchFamily="34" charset="0"/>
              </a:rPr>
              <a:t>Imel</a:t>
            </a:r>
            <a:endParaRPr lang="en-US" sz="1100" dirty="0" smtClean="0">
              <a:latin typeface="Franklin Gothic Medium Cond" panose="020B0606030402020204" pitchFamily="34" charset="0"/>
            </a:endParaRPr>
          </a:p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Outreach</a:t>
            </a:r>
            <a:endParaRPr lang="en-US" sz="1100" dirty="0">
              <a:latin typeface="Franklin Gothic Medium Cond" panose="020B0606030402020204" pitchFamily="34" charset="0"/>
            </a:endParaRPr>
          </a:p>
        </p:txBody>
      </p:sp>
      <p:pic>
        <p:nvPicPr>
          <p:cNvPr id="2051" name="Picture 3" descr="\\cable.comcast.com\SPTWST-DFS\Sites\Northwest\Marketing\NW\WICT\Headshot Photos\Jan Wachhol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1" b="11519"/>
          <a:stretch/>
        </p:blipFill>
        <p:spPr bwMode="auto">
          <a:xfrm>
            <a:off x="3867521" y="2362200"/>
            <a:ext cx="1141855" cy="112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67520" y="3490731"/>
            <a:ext cx="1141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Jan </a:t>
            </a:r>
            <a:r>
              <a:rPr lang="en-US" sz="1100" dirty="0" err="1" smtClean="0">
                <a:latin typeface="Franklin Gothic Medium Cond" panose="020B0606030402020204" pitchFamily="34" charset="0"/>
              </a:rPr>
              <a:t>Wachholz</a:t>
            </a:r>
            <a:endParaRPr lang="en-US" sz="1100" dirty="0" smtClean="0">
              <a:latin typeface="Franklin Gothic Medium Cond" panose="020B0606030402020204" pitchFamily="34" charset="0"/>
            </a:endParaRPr>
          </a:p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Communication</a:t>
            </a:r>
            <a:endParaRPr lang="en-US" sz="1100" dirty="0">
              <a:latin typeface="Franklin Gothic Medium Cond" panose="020B0606030402020204" pitchFamily="34" charset="0"/>
            </a:endParaRPr>
          </a:p>
        </p:txBody>
      </p:sp>
      <p:pic>
        <p:nvPicPr>
          <p:cNvPr id="2052" name="Picture 4" descr="\\cable.comcast.com\SPTWST-DFS\Sites\Northwest\Marketing\NW\WICT\Headshot Photos\Christie Wolgamot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4" b="20474"/>
          <a:stretch/>
        </p:blipFill>
        <p:spPr bwMode="auto">
          <a:xfrm>
            <a:off x="6936692" y="2348875"/>
            <a:ext cx="1037752" cy="114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23595" y="3490730"/>
            <a:ext cx="1268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Christie Wolgamott</a:t>
            </a:r>
          </a:p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Webmaster</a:t>
            </a:r>
            <a:endParaRPr lang="en-US" sz="1100" dirty="0">
              <a:latin typeface="Franklin Gothic Medium Cond" panose="020B06060304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0" y="1758616"/>
            <a:ext cx="0" cy="2584784"/>
          </a:xfrm>
          <a:prstGeom prst="line">
            <a:avLst/>
          </a:prstGeom>
          <a:ln w="28575">
            <a:solidFill>
              <a:srgbClr val="DC1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19800" y="1752600"/>
            <a:ext cx="0" cy="2584784"/>
          </a:xfrm>
          <a:prstGeom prst="line">
            <a:avLst/>
          </a:prstGeom>
          <a:ln w="28575">
            <a:solidFill>
              <a:srgbClr val="DC1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71500" y="4337384"/>
            <a:ext cx="7944852" cy="6016"/>
          </a:xfrm>
          <a:prstGeom prst="line">
            <a:avLst/>
          </a:prstGeom>
          <a:ln w="28575">
            <a:solidFill>
              <a:srgbClr val="DC1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629400" y="4443174"/>
            <a:ext cx="2514600" cy="2414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Medium Cond" panose="020B06060304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71500" y="4343400"/>
            <a:ext cx="0" cy="533400"/>
          </a:xfrm>
          <a:prstGeom prst="line">
            <a:avLst/>
          </a:prstGeom>
          <a:ln w="28575">
            <a:solidFill>
              <a:srgbClr val="DC1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95053" y="4343400"/>
            <a:ext cx="0" cy="533400"/>
          </a:xfrm>
          <a:prstGeom prst="line">
            <a:avLst/>
          </a:prstGeom>
          <a:ln w="28575">
            <a:solidFill>
              <a:srgbClr val="DC1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66949" y="4343400"/>
            <a:ext cx="0" cy="533400"/>
          </a:xfrm>
          <a:prstGeom prst="line">
            <a:avLst/>
          </a:prstGeom>
          <a:ln w="28575">
            <a:solidFill>
              <a:srgbClr val="DC1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257800" y="4343400"/>
            <a:ext cx="0" cy="533400"/>
          </a:xfrm>
          <a:prstGeom prst="line">
            <a:avLst/>
          </a:prstGeom>
          <a:ln w="28575">
            <a:solidFill>
              <a:srgbClr val="DC1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00794" y="4343400"/>
            <a:ext cx="0" cy="533400"/>
          </a:xfrm>
          <a:prstGeom prst="line">
            <a:avLst/>
          </a:prstGeom>
          <a:ln w="28575">
            <a:solidFill>
              <a:srgbClr val="DC1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516352" y="4343400"/>
            <a:ext cx="0" cy="533400"/>
          </a:xfrm>
          <a:prstGeom prst="line">
            <a:avLst/>
          </a:prstGeom>
          <a:ln w="28575">
            <a:solidFill>
              <a:srgbClr val="DC1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\\cable.comcast.com\SPTWST-DFS\Sites\Northwest\Marketing\NW\WICT\Headshot Photos\Marian Jacks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45" y="5029200"/>
            <a:ext cx="1141855" cy="114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01134" y="6174184"/>
            <a:ext cx="13038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Marian Jackson</a:t>
            </a:r>
          </a:p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Advisor</a:t>
            </a:r>
            <a:endParaRPr lang="en-US" sz="1100" dirty="0">
              <a:latin typeface="Franklin Gothic Medium Cond" panose="020B06060304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9748" y="228600"/>
            <a:ext cx="633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WICT Board – Pacific Northwest Chapter</a:t>
            </a:r>
            <a:endParaRPr lang="en-US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2054" name="Picture 6" descr="\\cable.comcast.com\SPTWST-DFS\Sites\Northwest\Marketing\NW\WICT\Headshot Photos\Theresa Smit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125" y="5029199"/>
            <a:ext cx="1141855" cy="114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643114" y="6174184"/>
            <a:ext cx="13038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Theresa Smith</a:t>
            </a:r>
          </a:p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Advisor</a:t>
            </a:r>
            <a:endParaRPr lang="en-US" sz="1100" dirty="0">
              <a:latin typeface="Franklin Gothic Medium Cond" panose="020B0606030402020204" pitchFamily="34" charset="0"/>
            </a:endParaRPr>
          </a:p>
        </p:txBody>
      </p:sp>
      <p:pic>
        <p:nvPicPr>
          <p:cNvPr id="2055" name="Picture 7" descr="\\cable.comcast.com\SPTWST-DFS\Sites\Northwest\Marketing\NW\WICT\Headshot Photos\Kim Weis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320" y="5035484"/>
            <a:ext cx="1139258" cy="113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215583" y="6175278"/>
            <a:ext cx="13038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Kim Weiss</a:t>
            </a:r>
          </a:p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Advisor</a:t>
            </a:r>
            <a:endParaRPr lang="en-US" sz="1100" dirty="0">
              <a:latin typeface="Franklin Gothic Medium Cond" panose="020B0606030402020204" pitchFamily="34" charset="0"/>
            </a:endParaRPr>
          </a:p>
        </p:txBody>
      </p:sp>
      <p:pic>
        <p:nvPicPr>
          <p:cNvPr id="2056" name="Picture 8" descr="\\cable.comcast.com\SPTWST-DFS\Sites\Northwest\Marketing\NW\WICT\Headshot Photos\Andrea Costell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15" y="5032341"/>
            <a:ext cx="1125170" cy="113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671859" y="6155367"/>
            <a:ext cx="1148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Andrea Costello</a:t>
            </a:r>
          </a:p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Past President</a:t>
            </a:r>
            <a:endParaRPr lang="en-US" sz="1100" dirty="0">
              <a:latin typeface="Franklin Gothic Medium Cond" panose="020B0606030402020204" pitchFamily="34" charset="0"/>
            </a:endParaRPr>
          </a:p>
        </p:txBody>
      </p:sp>
      <p:pic>
        <p:nvPicPr>
          <p:cNvPr id="2057" name="Picture 9" descr="\\cable.comcast.com\SPTWST-DFS\Sites\Northwest\Marketing\NW\WICT\Headshot Photos\Kindra Bosch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209" y="5029199"/>
            <a:ext cx="1125170" cy="112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138209" y="6154369"/>
            <a:ext cx="1148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Franklin Gothic Medium Cond" panose="020B0606030402020204" pitchFamily="34" charset="0"/>
              </a:rPr>
              <a:t>Kindra</a:t>
            </a:r>
            <a:r>
              <a:rPr lang="en-US" sz="1100" dirty="0" smtClean="0">
                <a:latin typeface="Franklin Gothic Medium Cond" panose="020B0606030402020204" pitchFamily="34" charset="0"/>
              </a:rPr>
              <a:t> Bosch</a:t>
            </a:r>
          </a:p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Co-Mentoring</a:t>
            </a:r>
            <a:endParaRPr lang="en-US" sz="1100" dirty="0">
              <a:latin typeface="Franklin Gothic Medium Cond" panose="020B0606030402020204" pitchFamily="34" charset="0"/>
            </a:endParaRPr>
          </a:p>
        </p:txBody>
      </p:sp>
      <p:pic>
        <p:nvPicPr>
          <p:cNvPr id="2058" name="Picture 10" descr="\\cable.comcast.com\SPTWST-DFS\Sites\Northwest\Marketing\NW\WICT\Headshot Photos\Savanah Service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6"/>
          <a:stretch/>
        </p:blipFill>
        <p:spPr bwMode="auto">
          <a:xfrm>
            <a:off x="7620000" y="5042710"/>
            <a:ext cx="1125171" cy="109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7596645" y="6140830"/>
            <a:ext cx="1148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Savanah Service</a:t>
            </a:r>
          </a:p>
          <a:p>
            <a:pPr algn="ctr"/>
            <a:r>
              <a:rPr lang="en-US" sz="1100" dirty="0" smtClean="0">
                <a:latin typeface="Franklin Gothic Medium Cond" panose="020B0606030402020204" pitchFamily="34" charset="0"/>
              </a:rPr>
              <a:t>Co-Mentoring</a:t>
            </a:r>
            <a:endParaRPr lang="en-US" sz="11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35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748" y="228600"/>
            <a:ext cx="633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Meet The Board</a:t>
            </a:r>
            <a:endParaRPr lang="en-US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689786"/>
              </p:ext>
            </p:extLst>
          </p:nvPr>
        </p:nvGraphicFramePr>
        <p:xfrm>
          <a:off x="219747" y="1295400"/>
          <a:ext cx="7095452" cy="548639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65968"/>
                <a:gridCol w="1490747"/>
                <a:gridCol w="1090216"/>
                <a:gridCol w="3348521"/>
              </a:tblGrid>
              <a:tr h="261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Title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8669" marR="8669" marT="866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1A0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Name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8669" marR="8669" marT="866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1A0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Company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8669" marR="8669" marT="866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1A0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Title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8669" marR="8669" marT="866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1A06"/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President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Joni Pierce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Comcast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Director, </a:t>
                      </a:r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Business Operations, Comcast Business Class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25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Vice President - Co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Kathleen Martin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Charter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Director of Human Resources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Whitney Joly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Comcast Spotlight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Senior Marketing Manager, WA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Franklin Gothic Book" panose="020B0503020102020204" pitchFamily="34" charset="0"/>
                        </a:rPr>
                        <a:t>Treasurer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Book" panose="020B0503020102020204" pitchFamily="34" charset="0"/>
                        </a:rPr>
                        <a:t>Jacque Hillsbery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Book" panose="020B0503020102020204" pitchFamily="34" charset="0"/>
                        </a:rPr>
                        <a:t>Comcast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Manager, Business Operations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Secretary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Wendy </a:t>
                      </a:r>
                      <a:r>
                        <a:rPr lang="en-US" sz="1000" u="none" strike="noStrike" dirty="0" err="1">
                          <a:effectLst/>
                          <a:latin typeface="Franklin Gothic Book" panose="020B0503020102020204" pitchFamily="34" charset="0"/>
                        </a:rPr>
                        <a:t>Mizutani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Comcast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Director, Customer Care, Washington Center of Excellence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25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Membership - Co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  <a:latin typeface="Franklin Gothic Book" panose="020B0503020102020204" pitchFamily="34" charset="0"/>
                        </a:rPr>
                        <a:t>Pekio</a:t>
                      </a:r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Franklin Gothic Book" panose="020B0503020102020204" pitchFamily="34" charset="0"/>
                        </a:rPr>
                        <a:t>Vergotis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Comcast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Senior Business Assurance Analyst, Finance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Book" panose="020B0503020102020204" pitchFamily="34" charset="0"/>
                        </a:rPr>
                        <a:t>Jennifer Fischer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Comcast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Manager, National Retail Sales, Indirect Retail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25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Programming - Co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Ashley Powers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Comcast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Marketing Specialist, Comcast Business Class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Book" panose="020B0503020102020204" pitchFamily="34" charset="0"/>
                        </a:rPr>
                        <a:t>Stephanie Kenison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Comcast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Marketing Specialist, Business Services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25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Sponsorship </a:t>
                      </a:r>
                      <a:r>
                        <a:rPr lang="en-US" sz="100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- Co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Dyana </a:t>
                      </a:r>
                      <a:r>
                        <a:rPr lang="en-US" sz="100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Langley-Robinson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Book" panose="020B0503020102020204" pitchFamily="34" charset="0"/>
                        </a:rPr>
                        <a:t>Comcast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Project Manager, Project Management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Book" panose="020B0503020102020204" pitchFamily="34" charset="0"/>
                        </a:rPr>
                        <a:t>Cindy Riccardo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Book" panose="020B0503020102020204" pitchFamily="34" charset="0"/>
                        </a:rPr>
                        <a:t>Comcast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Manager, </a:t>
                      </a:r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Media Marketing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Outreach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Beatriz </a:t>
                      </a:r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Imel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Comcast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Manager, </a:t>
                      </a:r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Strategy &amp; Operations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Franklin Gothic Book" panose="020B0503020102020204" pitchFamily="34" charset="0"/>
                        </a:rPr>
                        <a:t>Communication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Book" panose="020B0503020102020204" pitchFamily="34" charset="0"/>
                        </a:rPr>
                        <a:t>Jan Wachholz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Book" panose="020B0503020102020204" pitchFamily="34" charset="0"/>
                        </a:rPr>
                        <a:t>Comcast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Multi-Cultural </a:t>
                      </a:r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Marketing Manager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Webmaster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Christie Wolgamott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Comcast Spotlight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Marketing </a:t>
                      </a:r>
                      <a:r>
                        <a:rPr lang="en-US" sz="100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Manager, OR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25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Advisor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Marian Jackson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Charter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Director of Government Relations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257">
                <a:tc vMerge="1"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Theresa Smith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Comcast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Sr. </a:t>
                      </a:r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Manager Business Implementation &amp; Service Delivery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257">
                <a:tc vMerge="1"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Book" panose="020B0503020102020204" pitchFamily="34" charset="0"/>
                        </a:rPr>
                        <a:t>Kim Weiss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Book" panose="020B0503020102020204" pitchFamily="34" charset="0"/>
                        </a:rPr>
                        <a:t>Fox Networks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Manager, Distribution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Past President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Andrea Costello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Book" panose="020B0503020102020204" pitchFamily="34" charset="0"/>
                        </a:rPr>
                        <a:t>Comcast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Media Manager, West Division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25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Mentoring Chair - Co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  <a:latin typeface="Franklin Gothic Book" panose="020B0503020102020204" pitchFamily="34" charset="0"/>
                        </a:rPr>
                        <a:t>Kindra</a:t>
                      </a:r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 Bosch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Comcast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Manager, Engineering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Savanah Service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Comcast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 panose="020B0503020102020204" pitchFamily="34" charset="0"/>
                        </a:rPr>
                        <a:t>Assistant Store Manager, Customer Service Center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669" marR="8669" marT="86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7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" r="21803"/>
          <a:stretch/>
        </p:blipFill>
        <p:spPr bwMode="auto">
          <a:xfrm>
            <a:off x="0" y="1"/>
            <a:ext cx="9144000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1"/>
          <a:stretch/>
        </p:blipFill>
        <p:spPr>
          <a:xfrm>
            <a:off x="0" y="0"/>
            <a:ext cx="9144000" cy="4572001"/>
          </a:xfrm>
          <a:prstGeom prst="rect">
            <a:avLst/>
          </a:prstGeom>
        </p:spPr>
      </p:pic>
      <p:pic>
        <p:nvPicPr>
          <p:cNvPr id="5" name="Picture 2" descr="https://www.wict.org/_catalogs/masterpage/wict/img/wict-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18" b="32413"/>
          <a:stretch/>
        </p:blipFill>
        <p:spPr bwMode="auto">
          <a:xfrm>
            <a:off x="6490734" y="2798273"/>
            <a:ext cx="2653266" cy="177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5425440"/>
            <a:ext cx="4918352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2016 Highlights</a:t>
            </a:r>
            <a:endParaRPr lang="en-US" sz="3600" dirty="0">
              <a:solidFill>
                <a:srgbClr val="DC1A06"/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105400" y="5410200"/>
            <a:ext cx="0" cy="76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257800" y="5606534"/>
            <a:ext cx="2092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Franklin Gothic Medium Cond" panose="020B0606030402020204" pitchFamily="34" charset="0"/>
              </a:rPr>
              <a:t>2016 Mid-Year Retreat</a:t>
            </a:r>
          </a:p>
        </p:txBody>
      </p:sp>
      <p:sp>
        <p:nvSpPr>
          <p:cNvPr id="9" name="Rectangle 8"/>
          <p:cNvSpPr/>
          <p:nvPr/>
        </p:nvSpPr>
        <p:spPr>
          <a:xfrm>
            <a:off x="-2406" y="196283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Creating Leaders. </a:t>
            </a:r>
            <a:r>
              <a:rPr lang="en-US" sz="40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Together.</a:t>
            </a:r>
            <a:r>
              <a:rPr lang="en-US" sz="4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83244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" r="21803"/>
          <a:stretch/>
        </p:blipFill>
        <p:spPr bwMode="auto">
          <a:xfrm>
            <a:off x="0" y="1"/>
            <a:ext cx="9144000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1"/>
          <a:stretch/>
        </p:blipFill>
        <p:spPr>
          <a:xfrm>
            <a:off x="0" y="0"/>
            <a:ext cx="9144000" cy="4572001"/>
          </a:xfrm>
          <a:prstGeom prst="rect">
            <a:avLst/>
          </a:prstGeom>
        </p:spPr>
      </p:pic>
      <p:pic>
        <p:nvPicPr>
          <p:cNvPr id="5" name="Picture 2" descr="https://www.wict.org/_catalogs/masterpage/wict/img/wict-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18" b="32413"/>
          <a:stretch/>
        </p:blipFill>
        <p:spPr bwMode="auto">
          <a:xfrm>
            <a:off x="6490734" y="2798273"/>
            <a:ext cx="2653266" cy="177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5425440"/>
            <a:ext cx="4918352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Financial Review</a:t>
            </a:r>
            <a:endParaRPr lang="en-US" sz="3600" dirty="0">
              <a:solidFill>
                <a:srgbClr val="DC1A06"/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105400" y="5410200"/>
            <a:ext cx="0" cy="76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257800" y="5606534"/>
            <a:ext cx="2092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Franklin Gothic Medium Cond" panose="020B0606030402020204" pitchFamily="34" charset="0"/>
              </a:rPr>
              <a:t>2016 Mid-Year Retreat</a:t>
            </a:r>
          </a:p>
        </p:txBody>
      </p:sp>
      <p:sp>
        <p:nvSpPr>
          <p:cNvPr id="9" name="Rectangle 8"/>
          <p:cNvSpPr/>
          <p:nvPr/>
        </p:nvSpPr>
        <p:spPr>
          <a:xfrm>
            <a:off x="-2406" y="196283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Creating Leaders. </a:t>
            </a:r>
            <a:r>
              <a:rPr lang="en-US" sz="40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Together.</a:t>
            </a:r>
            <a:r>
              <a:rPr lang="en-US" sz="4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96632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0844" y="919595"/>
            <a:ext cx="582150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50" b="1" dirty="0"/>
          </a:p>
          <a:p>
            <a:pPr algn="ctr"/>
            <a:endParaRPr lang="en-US" sz="1350" b="1" dirty="0"/>
          </a:p>
          <a:p>
            <a:pPr algn="ctr"/>
            <a:endParaRPr lang="en-US" sz="1350" b="1" dirty="0"/>
          </a:p>
          <a:p>
            <a:pPr algn="ctr"/>
            <a:endParaRPr lang="en-US" sz="1350" b="1" dirty="0"/>
          </a:p>
          <a:p>
            <a:pPr algn="ctr"/>
            <a:r>
              <a:rPr lang="en-US" sz="1350" b="1" dirty="0"/>
              <a:t>2016 </a:t>
            </a:r>
            <a:r>
              <a:rPr lang="en-US" sz="1350" b="1" dirty="0"/>
              <a:t>WICT Pacific NW Chapter Financial Overview</a:t>
            </a:r>
            <a:endParaRPr lang="en-US" sz="1350" dirty="0"/>
          </a:p>
          <a:p>
            <a:r>
              <a:rPr lang="en-US" sz="1350" dirty="0"/>
              <a:t>Income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sz="1350" dirty="0"/>
              <a:t>National Allocations	 </a:t>
            </a:r>
            <a:r>
              <a:rPr lang="en-US" sz="1350" dirty="0"/>
              <a:t>$3,732.63</a:t>
            </a:r>
            <a:endParaRPr lang="en-US" sz="1350" dirty="0"/>
          </a:p>
          <a:p>
            <a:endParaRPr lang="en-US" sz="1350" dirty="0"/>
          </a:p>
          <a:p>
            <a:r>
              <a:rPr lang="en-US" sz="1350" b="1" dirty="0"/>
              <a:t>Total Revenue		</a:t>
            </a:r>
            <a:r>
              <a:rPr lang="en-US" sz="1350" b="1" dirty="0"/>
              <a:t>$3,732.63</a:t>
            </a:r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Expenses</a:t>
            </a:r>
            <a:endParaRPr lang="en-US" sz="1350" dirty="0"/>
          </a:p>
          <a:p>
            <a:pPr marL="214313" indent="-214313">
              <a:buFont typeface="Arial" pitchFamily="34" charset="0"/>
              <a:buChar char="•"/>
            </a:pPr>
            <a:r>
              <a:rPr lang="en-US" sz="1350" dirty="0"/>
              <a:t>Event Fees		</a:t>
            </a:r>
            <a:r>
              <a:rPr lang="en-US" sz="1350" dirty="0"/>
              <a:t>$ 1,110.00</a:t>
            </a:r>
            <a:endParaRPr lang="en-US" sz="1350" dirty="0"/>
          </a:p>
          <a:p>
            <a:pPr marL="214313" indent="-214313">
              <a:buFont typeface="Arial" pitchFamily="34" charset="0"/>
              <a:buChar char="•"/>
            </a:pPr>
            <a:r>
              <a:rPr lang="en-US" sz="1350" dirty="0"/>
              <a:t>Book Club		$   </a:t>
            </a:r>
            <a:r>
              <a:rPr lang="en-US" sz="1350" dirty="0"/>
              <a:t>869.40</a:t>
            </a:r>
            <a:endParaRPr lang="en-US" sz="1350" dirty="0"/>
          </a:p>
          <a:p>
            <a:pPr marL="214313" indent="-214313">
              <a:buFont typeface="Arial" pitchFamily="34" charset="0"/>
              <a:buChar char="•"/>
            </a:pPr>
            <a:r>
              <a:rPr lang="en-US" sz="1350" dirty="0"/>
              <a:t>Mentor Program</a:t>
            </a:r>
            <a:r>
              <a:rPr lang="en-US" sz="1350" dirty="0"/>
              <a:t>	</a:t>
            </a:r>
            <a:r>
              <a:rPr lang="en-US" sz="1350" dirty="0"/>
              <a:t>$   384.85</a:t>
            </a:r>
            <a:endParaRPr lang="en-US" sz="1350" dirty="0"/>
          </a:p>
          <a:p>
            <a:pPr marL="214313" indent="-214313">
              <a:buFont typeface="Arial" pitchFamily="34" charset="0"/>
              <a:buChar char="•"/>
            </a:pPr>
            <a:r>
              <a:rPr lang="en-US" sz="1350" b="1" dirty="0"/>
              <a:t>Total </a:t>
            </a:r>
            <a:r>
              <a:rPr lang="en-US" sz="1350" b="1" dirty="0"/>
              <a:t>Expenses		</a:t>
            </a:r>
            <a:r>
              <a:rPr lang="en-US" sz="1350" b="1" dirty="0"/>
              <a:t>$2,364.25</a:t>
            </a:r>
            <a:endParaRPr lang="en-US" sz="1350" b="1" dirty="0"/>
          </a:p>
          <a:p>
            <a:endParaRPr lang="en-US" sz="1350" dirty="0"/>
          </a:p>
          <a:p>
            <a:r>
              <a:rPr lang="en-US" sz="1350" b="1" dirty="0"/>
              <a:t>Net </a:t>
            </a:r>
            <a:r>
              <a:rPr lang="en-US" sz="1350" b="1" dirty="0"/>
              <a:t>Income as of 5/25</a:t>
            </a:r>
            <a:r>
              <a:rPr lang="en-US" sz="1350" b="1" dirty="0"/>
              <a:t>	</a:t>
            </a:r>
            <a:r>
              <a:rPr lang="en-US" sz="1350" b="1" dirty="0"/>
              <a:t>$1,368.38</a:t>
            </a:r>
            <a:endParaRPr lang="en-US" sz="1350" b="1" dirty="0"/>
          </a:p>
          <a:p>
            <a:endParaRPr lang="en-US" sz="1350" dirty="0"/>
          </a:p>
          <a:p>
            <a:r>
              <a:rPr lang="en-US" sz="1350" dirty="0"/>
              <a:t>Cash in Hand as of December </a:t>
            </a:r>
            <a:r>
              <a:rPr lang="en-US" sz="1350" dirty="0"/>
              <a:t>31st,2015</a:t>
            </a:r>
            <a:r>
              <a:rPr lang="en-US" sz="1350" dirty="0"/>
              <a:t>	</a:t>
            </a:r>
            <a:r>
              <a:rPr lang="en-US" sz="1350" b="1" dirty="0"/>
              <a:t>$</a:t>
            </a:r>
            <a:r>
              <a:rPr lang="en-US" sz="1350" b="1" dirty="0"/>
              <a:t>12,630.50</a:t>
            </a:r>
            <a:endParaRPr lang="en-US" sz="1350" b="1" dirty="0"/>
          </a:p>
          <a:p>
            <a:endParaRPr lang="en-US" sz="1350" dirty="0"/>
          </a:p>
          <a:p>
            <a:r>
              <a:rPr lang="en-US" sz="1350" dirty="0"/>
              <a:t>Cash in Hand as of </a:t>
            </a:r>
            <a:r>
              <a:rPr lang="en-US" sz="1350" dirty="0"/>
              <a:t>May 25, 2016	</a:t>
            </a:r>
            <a:r>
              <a:rPr lang="en-US" sz="1350" dirty="0"/>
              <a:t>	</a:t>
            </a:r>
            <a:r>
              <a:rPr lang="en-US" sz="1350" b="1" dirty="0"/>
              <a:t>$</a:t>
            </a:r>
            <a:r>
              <a:rPr lang="en-US" sz="1350" b="1" dirty="0"/>
              <a:t>13,998.88 </a:t>
            </a:r>
            <a:endParaRPr lang="en-US" sz="1350" b="1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83" y="1034870"/>
            <a:ext cx="840469" cy="94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179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3" y="857250"/>
            <a:ext cx="715655" cy="80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920385" y="1038567"/>
          <a:ext cx="8223616" cy="482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5" imgW="11582400" imgH="6791415" progId="Excel.Sheet.8">
                  <p:embed/>
                </p:oleObj>
              </mc:Choice>
              <mc:Fallback>
                <p:oleObj name="Worksheet" r:id="rId5" imgW="11582400" imgH="67914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385" y="1038567"/>
                        <a:ext cx="8223616" cy="482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46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Franklin Gothic Medium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59F0A87E2A3D49883DF8CA81A3CED5" ma:contentTypeVersion="1" ma:contentTypeDescription="Create a new document." ma:contentTypeScope="" ma:versionID="cbbb02dffb7ce370428895e8bb07b74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7C5FA29-48AB-47D5-9F08-00369E831B53}"/>
</file>

<file path=customXml/itemProps2.xml><?xml version="1.0" encoding="utf-8"?>
<ds:datastoreItem xmlns:ds="http://schemas.openxmlformats.org/officeDocument/2006/customXml" ds:itemID="{310D0328-875A-407A-984C-24BAEB43DF29}"/>
</file>

<file path=customXml/itemProps3.xml><?xml version="1.0" encoding="utf-8"?>
<ds:datastoreItem xmlns:ds="http://schemas.openxmlformats.org/officeDocument/2006/customXml" ds:itemID="{ACFB0EC7-82AB-47DB-9E8C-085ED71A872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1982</TotalTime>
  <Words>1104</Words>
  <Application>Microsoft Office PowerPoint</Application>
  <PresentationFormat>On-screen Show (4:3)</PresentationFormat>
  <Paragraphs>319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Franklin Gothic Book</vt:lpstr>
      <vt:lpstr>Franklin Gothic Medium Cond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Programming update</vt:lpstr>
      <vt:lpstr>PowerPoint Presentation</vt:lpstr>
      <vt:lpstr>Programming update</vt:lpstr>
      <vt:lpstr>PowerPoint Presentation</vt:lpstr>
      <vt:lpstr>PowerPoint Presentation</vt:lpstr>
      <vt:lpstr>Programming update</vt:lpstr>
      <vt:lpstr>PowerPoint Presentation</vt:lpstr>
      <vt:lpstr>Programming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Breskovich, Mary Rose</dc:creator>
  <cp:lastModifiedBy>Pierce, Joni</cp:lastModifiedBy>
  <cp:revision>40</cp:revision>
  <dcterms:created xsi:type="dcterms:W3CDTF">2016-04-19T15:57:53Z</dcterms:created>
  <dcterms:modified xsi:type="dcterms:W3CDTF">2016-05-24T20:45:56Z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0x0101006459F0A87E2A3D49883DF8CA81A3CED5</vt:lpwstr>
  </property>
</Properties>
</file>